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256" r:id="rId2"/>
    <p:sldId id="297" r:id="rId3"/>
    <p:sldId id="261" r:id="rId4"/>
    <p:sldId id="307" r:id="rId5"/>
    <p:sldId id="308" r:id="rId6"/>
    <p:sldId id="315" r:id="rId7"/>
    <p:sldId id="309" r:id="rId8"/>
    <p:sldId id="311" r:id="rId9"/>
    <p:sldId id="310" r:id="rId10"/>
    <p:sldId id="312" r:id="rId11"/>
    <p:sldId id="313" r:id="rId12"/>
    <p:sldId id="314"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0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79CBFF-A326-C244-958E-7ECDE9614BF7}" type="datetimeFigureOut">
              <a:rPr lang="en-US" smtClean="0"/>
              <a:t>9/15/19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841D2-7D08-B044-BE89-77E013DF7C30}" type="slidenum">
              <a:rPr lang="en-US" smtClean="0"/>
              <a:t>‹#›</a:t>
            </a:fld>
            <a:endParaRPr lang="en-US"/>
          </a:p>
        </p:txBody>
      </p:sp>
    </p:spTree>
    <p:extLst>
      <p:ext uri="{BB962C8B-B14F-4D97-AF65-F5344CB8AC3E}">
        <p14:creationId xmlns:p14="http://schemas.microsoft.com/office/powerpoint/2010/main" val="2829162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841D2-7D08-B044-BE89-77E013DF7C30}" type="slidenum">
              <a:rPr lang="en-US" smtClean="0"/>
              <a:t>1</a:t>
            </a:fld>
            <a:endParaRPr lang="en-US"/>
          </a:p>
        </p:txBody>
      </p:sp>
    </p:spTree>
    <p:extLst>
      <p:ext uri="{BB962C8B-B14F-4D97-AF65-F5344CB8AC3E}">
        <p14:creationId xmlns:p14="http://schemas.microsoft.com/office/powerpoint/2010/main" val="3878217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9/15/19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5557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9/15/19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5450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9/15/19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6681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9/15/19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05334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9/15/19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3985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9/15/19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49054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9/15/19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97532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9/15/19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1707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9/15/19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71250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9/15/19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05020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9/15/19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3903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9/15/19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9121385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hyperlink" Target="https://app.vagrantup.com/boxes/search"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3C4E00D-12AE-4555-B335-75A7479570B0}"/>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C0A9578-7A01-CB48-AA34-B5A45D66A904}"/>
              </a:ext>
            </a:extLst>
          </p:cNvPr>
          <p:cNvSpPr>
            <a:spLocks noGrp="1"/>
          </p:cNvSpPr>
          <p:nvPr>
            <p:ph type="ctrTitle"/>
          </p:nvPr>
        </p:nvSpPr>
        <p:spPr>
          <a:xfrm>
            <a:off x="584200" y="1524001"/>
            <a:ext cx="3412067" cy="3478384"/>
          </a:xfrm>
        </p:spPr>
        <p:txBody>
          <a:bodyPr>
            <a:normAutofit/>
          </a:bodyPr>
          <a:lstStyle/>
          <a:p>
            <a:r>
              <a:rPr lang="en-US" dirty="0">
                <a:solidFill>
                  <a:srgbClr val="FFFFFF"/>
                </a:solidFill>
              </a:rPr>
              <a:t>The </a:t>
            </a:r>
            <a:r>
              <a:rPr lang="en-US" dirty="0" err="1">
                <a:solidFill>
                  <a:srgbClr val="FFFFFF"/>
                </a:solidFill>
              </a:rPr>
              <a:t>vagrantfile</a:t>
            </a:r>
            <a:endParaRPr lang="en-US" dirty="0">
              <a:solidFill>
                <a:srgbClr val="FFFFFF"/>
              </a:solidFill>
            </a:endParaRPr>
          </a:p>
        </p:txBody>
      </p:sp>
      <p:sp>
        <p:nvSpPr>
          <p:cNvPr id="3" name="Subtitle 2">
            <a:extLst>
              <a:ext uri="{FF2B5EF4-FFF2-40B4-BE49-F238E27FC236}">
                <a16:creationId xmlns:a16="http://schemas.microsoft.com/office/drawing/2014/main" id="{5772D62A-C662-144B-80A0-BDF13A135C7A}"/>
              </a:ext>
            </a:extLst>
          </p:cNvPr>
          <p:cNvSpPr>
            <a:spLocks noGrp="1"/>
          </p:cNvSpPr>
          <p:nvPr>
            <p:ph type="subTitle" idx="1"/>
          </p:nvPr>
        </p:nvSpPr>
        <p:spPr>
          <a:xfrm>
            <a:off x="584200" y="5145513"/>
            <a:ext cx="3412067" cy="738820"/>
          </a:xfrm>
        </p:spPr>
        <p:txBody>
          <a:bodyPr>
            <a:normAutofit/>
          </a:bodyPr>
          <a:lstStyle/>
          <a:p>
            <a:endParaRPr lang="en-US">
              <a:solidFill>
                <a:srgbClr val="FFFFFF">
                  <a:alpha val="75000"/>
                </a:srgbClr>
              </a:solidFill>
            </a:endParaRPr>
          </a:p>
        </p:txBody>
      </p:sp>
    </p:spTree>
    <p:extLst>
      <p:ext uri="{BB962C8B-B14F-4D97-AF65-F5344CB8AC3E}">
        <p14:creationId xmlns:p14="http://schemas.microsoft.com/office/powerpoint/2010/main" val="1832374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72EB-C9D6-AE47-9EBE-92508045A80A}"/>
              </a:ext>
            </a:extLst>
          </p:cNvPr>
          <p:cNvSpPr>
            <a:spLocks noGrp="1"/>
          </p:cNvSpPr>
          <p:nvPr>
            <p:ph type="title"/>
          </p:nvPr>
        </p:nvSpPr>
        <p:spPr/>
        <p:txBody>
          <a:bodyPr/>
          <a:lstStyle/>
          <a:p>
            <a:r>
              <a:rPr lang="en-US" dirty="0" err="1"/>
              <a:t>Vagrantfile</a:t>
            </a:r>
            <a:r>
              <a:rPr lang="en-US" dirty="0"/>
              <a:t>: </a:t>
            </a:r>
            <a:r>
              <a:rPr lang="en-US" b="1" dirty="0" err="1">
                <a:latin typeface="American Typewriter" panose="02090604020004020304" pitchFamily="18" charset="77"/>
              </a:rPr>
              <a:t>Config.vm.box</a:t>
            </a:r>
            <a:endParaRPr lang="en-US" b="1" dirty="0">
              <a:latin typeface="American Typewriter" panose="02090604020004020304" pitchFamily="18" charset="77"/>
            </a:endParaRPr>
          </a:p>
        </p:txBody>
      </p:sp>
      <p:sp>
        <p:nvSpPr>
          <p:cNvPr id="3" name="Content Placeholder 2">
            <a:extLst>
              <a:ext uri="{FF2B5EF4-FFF2-40B4-BE49-F238E27FC236}">
                <a16:creationId xmlns:a16="http://schemas.microsoft.com/office/drawing/2014/main" id="{CDBD5871-E862-C647-A46B-E83E8F5627D7}"/>
              </a:ext>
            </a:extLst>
          </p:cNvPr>
          <p:cNvSpPr>
            <a:spLocks noGrp="1"/>
          </p:cNvSpPr>
          <p:nvPr>
            <p:ph idx="1"/>
          </p:nvPr>
        </p:nvSpPr>
        <p:spPr/>
        <p:txBody>
          <a:bodyPr/>
          <a:lstStyle/>
          <a:p>
            <a:r>
              <a:rPr lang="en-US" dirty="0"/>
              <a:t>T</a:t>
            </a:r>
            <a:r>
              <a:rPr lang="en-US" sz="2400" dirty="0"/>
              <a:t>here are numerous settings that we can put in this section. If you have a default </a:t>
            </a:r>
            <a:r>
              <a:rPr lang="en-US" sz="2400" b="1" dirty="0" err="1"/>
              <a:t>Vagrantfile</a:t>
            </a:r>
            <a:r>
              <a:rPr lang="en-US" sz="2400" dirty="0"/>
              <a:t> right now it should just say </a:t>
            </a:r>
            <a:r>
              <a:rPr lang="en-US" sz="2400" b="1" dirty="0" err="1">
                <a:latin typeface="American Typewriter" panose="02090604020004020304" pitchFamily="18" charset="77"/>
              </a:rPr>
              <a:t>config.vm.box</a:t>
            </a:r>
            <a:r>
              <a:rPr lang="en-US" sz="2400" b="1" dirty="0">
                <a:latin typeface="American Typewriter" panose="02090604020004020304" pitchFamily="18" charset="77"/>
              </a:rPr>
              <a:t>=“base”</a:t>
            </a:r>
          </a:p>
          <a:p>
            <a:r>
              <a:rPr lang="en-US" sz="2400" i="1" dirty="0"/>
              <a:t>This is where you will identify the image of the machine that you want to use to create your VM….</a:t>
            </a:r>
          </a:p>
          <a:p>
            <a:r>
              <a:rPr lang="en-US" sz="2400" dirty="0"/>
              <a:t>SO- as we will be seeing in the upcoming lab- THIS is where you will be putting things like “CentOS” or “Ubuntu” or “Windows” depending on </a:t>
            </a:r>
            <a:r>
              <a:rPr lang="en-US" sz="2400" b="1" dirty="0"/>
              <a:t>which box you want to use</a:t>
            </a:r>
            <a:r>
              <a:rPr lang="en-US" sz="2400" dirty="0"/>
              <a:t>.</a:t>
            </a:r>
          </a:p>
          <a:p>
            <a:r>
              <a:rPr lang="en-US" sz="2400" dirty="0"/>
              <a:t>THIS entry forms the base Operating system of our virtual machine. </a:t>
            </a:r>
          </a:p>
        </p:txBody>
      </p:sp>
      <p:pic>
        <p:nvPicPr>
          <p:cNvPr id="4" name="Picture 3">
            <a:extLst>
              <a:ext uri="{FF2B5EF4-FFF2-40B4-BE49-F238E27FC236}">
                <a16:creationId xmlns:a16="http://schemas.microsoft.com/office/drawing/2014/main" id="{D356B2EC-C9F5-CE48-B00B-E6D267C31F55}"/>
              </a:ext>
            </a:extLst>
          </p:cNvPr>
          <p:cNvPicPr>
            <a:picLocks noChangeAspect="1"/>
          </p:cNvPicPr>
          <p:nvPr/>
        </p:nvPicPr>
        <p:blipFill>
          <a:blip r:embed="rId2"/>
          <a:stretch>
            <a:fillRect/>
          </a:stretch>
        </p:blipFill>
        <p:spPr>
          <a:xfrm>
            <a:off x="8419443" y="571500"/>
            <a:ext cx="1769364" cy="1769364"/>
          </a:xfrm>
          <a:prstGeom prst="rect">
            <a:avLst/>
          </a:prstGeom>
        </p:spPr>
      </p:pic>
    </p:spTree>
    <p:extLst>
      <p:ext uri="{BB962C8B-B14F-4D97-AF65-F5344CB8AC3E}">
        <p14:creationId xmlns:p14="http://schemas.microsoft.com/office/powerpoint/2010/main" val="2005727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3113-4A51-6849-B079-48A2EEA18A6A}"/>
              </a:ext>
            </a:extLst>
          </p:cNvPr>
          <p:cNvSpPr>
            <a:spLocks noGrp="1"/>
          </p:cNvSpPr>
          <p:nvPr>
            <p:ph type="title"/>
          </p:nvPr>
        </p:nvSpPr>
        <p:spPr/>
        <p:txBody>
          <a:bodyPr/>
          <a:lstStyle/>
          <a:p>
            <a:r>
              <a:rPr lang="en-US" b="1" dirty="0" err="1"/>
              <a:t>Config.vm.box</a:t>
            </a:r>
            <a:r>
              <a:rPr lang="en-US" b="1" dirty="0"/>
              <a:t> (continued)</a:t>
            </a:r>
          </a:p>
        </p:txBody>
      </p:sp>
      <p:sp>
        <p:nvSpPr>
          <p:cNvPr id="3" name="Content Placeholder 2">
            <a:extLst>
              <a:ext uri="{FF2B5EF4-FFF2-40B4-BE49-F238E27FC236}">
                <a16:creationId xmlns:a16="http://schemas.microsoft.com/office/drawing/2014/main" id="{DD9897C3-4EE4-4241-8676-5551004F4278}"/>
              </a:ext>
            </a:extLst>
          </p:cNvPr>
          <p:cNvSpPr>
            <a:spLocks noGrp="1"/>
          </p:cNvSpPr>
          <p:nvPr>
            <p:ph idx="1"/>
          </p:nvPr>
        </p:nvSpPr>
        <p:spPr/>
        <p:txBody>
          <a:bodyPr>
            <a:normAutofit lnSpcReduction="10000"/>
          </a:bodyPr>
          <a:lstStyle/>
          <a:p>
            <a:r>
              <a:rPr lang="en-US" sz="2400" b="1" dirty="0" err="1">
                <a:latin typeface="American Typewriter" panose="02090604020004020304" pitchFamily="18" charset="77"/>
              </a:rPr>
              <a:t>config.vm.box</a:t>
            </a:r>
            <a:r>
              <a:rPr lang="en-US" sz="2400" b="1" dirty="0">
                <a:latin typeface="American Typewriter" panose="02090604020004020304" pitchFamily="18" charset="77"/>
              </a:rPr>
              <a:t> </a:t>
            </a:r>
            <a:r>
              <a:rPr lang="en-US" sz="2400" dirty="0"/>
              <a:t>is basically where we would POINT TO the image we want to use.</a:t>
            </a:r>
          </a:p>
          <a:p>
            <a:r>
              <a:rPr lang="en-US" sz="2400" dirty="0"/>
              <a:t>By default it is set to point to the </a:t>
            </a:r>
            <a:r>
              <a:rPr lang="en-US" sz="2400" dirty="0" err="1"/>
              <a:t>Hashicorp</a:t>
            </a:r>
            <a:r>
              <a:rPr lang="en-US" sz="2400" dirty="0"/>
              <a:t> Vagrant Cloud images found at </a:t>
            </a:r>
            <a:r>
              <a:rPr lang="en-US" sz="2400" dirty="0">
                <a:hlinkClick r:id="rId2"/>
              </a:rPr>
              <a:t>https://app.vagrantup.com/boxes/search</a:t>
            </a:r>
            <a:r>
              <a:rPr lang="en-US" sz="2400" dirty="0"/>
              <a:t> </a:t>
            </a:r>
          </a:p>
          <a:p>
            <a:r>
              <a:rPr lang="en-US" sz="2400" dirty="0"/>
              <a:t>BUT- if you have a box located somewhere else you can change this to </a:t>
            </a:r>
            <a:r>
              <a:rPr lang="en-US" sz="2400" b="1" dirty="0" err="1">
                <a:latin typeface="American Typewriter" panose="02090604020004020304" pitchFamily="18" charset="77"/>
              </a:rPr>
              <a:t>config.vm.box_url</a:t>
            </a:r>
            <a:r>
              <a:rPr lang="en-US" sz="2400" b="1" dirty="0">
                <a:latin typeface="American Typewriter" panose="02090604020004020304" pitchFamily="18" charset="77"/>
              </a:rPr>
              <a:t> </a:t>
            </a:r>
            <a:endParaRPr lang="en-US" sz="2400" b="1" dirty="0"/>
          </a:p>
          <a:p>
            <a:pPr lvl="1"/>
            <a:r>
              <a:rPr lang="en-US" sz="2400" dirty="0"/>
              <a:t>This means that if you have an .iso image in, say, a DROPBOX or GIT repo you can drop that link in here and Vagrant will download THAT image</a:t>
            </a:r>
          </a:p>
          <a:p>
            <a:r>
              <a:rPr lang="en-US" sz="2600" dirty="0"/>
              <a:t>99% of the time I’d recommend just using the </a:t>
            </a:r>
            <a:r>
              <a:rPr lang="en-US" sz="2600" dirty="0" err="1"/>
              <a:t>hashicorp</a:t>
            </a:r>
            <a:r>
              <a:rPr lang="en-US" sz="2600" dirty="0"/>
              <a:t> site though…</a:t>
            </a:r>
          </a:p>
        </p:txBody>
      </p:sp>
      <p:pic>
        <p:nvPicPr>
          <p:cNvPr id="4" name="Picture 3">
            <a:extLst>
              <a:ext uri="{FF2B5EF4-FFF2-40B4-BE49-F238E27FC236}">
                <a16:creationId xmlns:a16="http://schemas.microsoft.com/office/drawing/2014/main" id="{F4D40AEA-91AD-B746-A3DA-1FA2F57E24A6}"/>
              </a:ext>
            </a:extLst>
          </p:cNvPr>
          <p:cNvPicPr>
            <a:picLocks noChangeAspect="1"/>
          </p:cNvPicPr>
          <p:nvPr/>
        </p:nvPicPr>
        <p:blipFill>
          <a:blip r:embed="rId3"/>
          <a:stretch>
            <a:fillRect/>
          </a:stretch>
        </p:blipFill>
        <p:spPr>
          <a:xfrm>
            <a:off x="6746984" y="702156"/>
            <a:ext cx="1405717" cy="1500790"/>
          </a:xfrm>
          <a:prstGeom prst="rect">
            <a:avLst/>
          </a:prstGeom>
        </p:spPr>
      </p:pic>
    </p:spTree>
    <p:extLst>
      <p:ext uri="{BB962C8B-B14F-4D97-AF65-F5344CB8AC3E}">
        <p14:creationId xmlns:p14="http://schemas.microsoft.com/office/powerpoint/2010/main" val="2710242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6A46-6A69-B349-BE65-4B6C58AC3433}"/>
              </a:ext>
            </a:extLst>
          </p:cNvPr>
          <p:cNvSpPr>
            <a:spLocks noGrp="1"/>
          </p:cNvSpPr>
          <p:nvPr>
            <p:ph type="title"/>
          </p:nvPr>
        </p:nvSpPr>
        <p:spPr/>
        <p:txBody>
          <a:bodyPr/>
          <a:lstStyle/>
          <a:p>
            <a:r>
              <a:rPr lang="en-US" dirty="0" err="1"/>
              <a:t>Config.vm.box</a:t>
            </a:r>
            <a:r>
              <a:rPr lang="en-US" dirty="0"/>
              <a:t> (continued)</a:t>
            </a:r>
          </a:p>
        </p:txBody>
      </p:sp>
      <p:sp>
        <p:nvSpPr>
          <p:cNvPr id="3" name="Content Placeholder 2">
            <a:extLst>
              <a:ext uri="{FF2B5EF4-FFF2-40B4-BE49-F238E27FC236}">
                <a16:creationId xmlns:a16="http://schemas.microsoft.com/office/drawing/2014/main" id="{E72E20A5-7919-2E4F-8830-217746FB9AD7}"/>
              </a:ext>
            </a:extLst>
          </p:cNvPr>
          <p:cNvSpPr>
            <a:spLocks noGrp="1"/>
          </p:cNvSpPr>
          <p:nvPr>
            <p:ph idx="1"/>
          </p:nvPr>
        </p:nvSpPr>
        <p:spPr/>
        <p:txBody>
          <a:bodyPr>
            <a:noAutofit/>
          </a:bodyPr>
          <a:lstStyle/>
          <a:p>
            <a:r>
              <a:rPr lang="en-US" sz="2000" dirty="0"/>
              <a:t>There are a bunch of other variants of </a:t>
            </a:r>
            <a:r>
              <a:rPr lang="en-US" sz="2000" b="1" dirty="0" err="1"/>
              <a:t>config.vm.box</a:t>
            </a:r>
            <a:r>
              <a:rPr lang="en-US" sz="2000" dirty="0"/>
              <a:t> that we can go through, including but not limited to:</a:t>
            </a:r>
          </a:p>
          <a:p>
            <a:pPr lvl="1"/>
            <a:r>
              <a:rPr lang="en-US" sz="2000" dirty="0" err="1"/>
              <a:t>config.vm.box_download_checksum</a:t>
            </a:r>
            <a:endParaRPr lang="en-US" sz="2000" dirty="0"/>
          </a:p>
          <a:p>
            <a:pPr lvl="1"/>
            <a:r>
              <a:rPr lang="en-US" sz="2000" dirty="0" err="1"/>
              <a:t>config.vm.box_download_checksum_type</a:t>
            </a:r>
            <a:endParaRPr lang="en-US" sz="2000" dirty="0"/>
          </a:p>
          <a:p>
            <a:pPr lvl="1"/>
            <a:r>
              <a:rPr lang="en-US" sz="2000" dirty="0" err="1"/>
              <a:t>config.vm.box_download_ca_cert</a:t>
            </a:r>
            <a:endParaRPr lang="en-US" sz="2000" dirty="0"/>
          </a:p>
          <a:p>
            <a:pPr lvl="1"/>
            <a:r>
              <a:rPr lang="en-US" sz="2000" dirty="0" err="1"/>
              <a:t>etc,etc</a:t>
            </a:r>
            <a:endParaRPr lang="en-US" sz="2000" dirty="0"/>
          </a:p>
          <a:p>
            <a:r>
              <a:rPr lang="en-US" sz="2000" dirty="0"/>
              <a:t>That is really advanced stuff though and basically all deals with HOW Vagrant will get the image to load up (should it check the </a:t>
            </a:r>
            <a:r>
              <a:rPr lang="en-US" sz="2000" dirty="0" err="1"/>
              <a:t>ssl</a:t>
            </a:r>
            <a:r>
              <a:rPr lang="en-US" sz="2000" dirty="0"/>
              <a:t> encryption? That sort of stuff). </a:t>
            </a:r>
          </a:p>
          <a:p>
            <a:r>
              <a:rPr lang="en-US" sz="2000" dirty="0"/>
              <a:t>Basically the big takeaway here is that </a:t>
            </a:r>
            <a:r>
              <a:rPr lang="en-US" sz="2000" b="1" dirty="0" err="1"/>
              <a:t>config.vm.box</a:t>
            </a:r>
            <a:r>
              <a:rPr lang="en-US" sz="2000" dirty="0"/>
              <a:t> is </a:t>
            </a:r>
            <a:r>
              <a:rPr lang="en-US" sz="2000" i="1" dirty="0"/>
              <a:t>all about pointing Vagrant to which image it should use to make your virtual machine</a:t>
            </a:r>
            <a:endParaRPr lang="en-US" sz="2000" dirty="0"/>
          </a:p>
        </p:txBody>
      </p:sp>
      <p:pic>
        <p:nvPicPr>
          <p:cNvPr id="4" name="Picture 3">
            <a:extLst>
              <a:ext uri="{FF2B5EF4-FFF2-40B4-BE49-F238E27FC236}">
                <a16:creationId xmlns:a16="http://schemas.microsoft.com/office/drawing/2014/main" id="{A6CE52D6-5430-5843-8D50-EABFA1F2252B}"/>
              </a:ext>
            </a:extLst>
          </p:cNvPr>
          <p:cNvPicPr>
            <a:picLocks noChangeAspect="1"/>
          </p:cNvPicPr>
          <p:nvPr/>
        </p:nvPicPr>
        <p:blipFill>
          <a:blip r:embed="rId2"/>
          <a:stretch>
            <a:fillRect/>
          </a:stretch>
        </p:blipFill>
        <p:spPr>
          <a:xfrm>
            <a:off x="8125154" y="702156"/>
            <a:ext cx="1523343" cy="1523343"/>
          </a:xfrm>
          <a:prstGeom prst="rect">
            <a:avLst/>
          </a:prstGeom>
        </p:spPr>
      </p:pic>
    </p:spTree>
    <p:extLst>
      <p:ext uri="{BB962C8B-B14F-4D97-AF65-F5344CB8AC3E}">
        <p14:creationId xmlns:p14="http://schemas.microsoft.com/office/powerpoint/2010/main" val="2416854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65BE3-ECB7-274F-91B3-E39A88CF2305}"/>
              </a:ext>
            </a:extLst>
          </p:cNvPr>
          <p:cNvSpPr>
            <a:spLocks noGrp="1"/>
          </p:cNvSpPr>
          <p:nvPr>
            <p:ph type="title"/>
          </p:nvPr>
        </p:nvSpPr>
        <p:spPr/>
        <p:txBody>
          <a:bodyPr/>
          <a:lstStyle/>
          <a:p>
            <a:r>
              <a:rPr lang="en-US" b="1" dirty="0" err="1">
                <a:latin typeface="American Typewriter" panose="02090604020004020304" pitchFamily="18" charset="77"/>
              </a:rPr>
              <a:t>config.vm.box_check_update</a:t>
            </a:r>
            <a:endParaRPr lang="en-US" b="1" dirty="0">
              <a:latin typeface="American Typewriter" panose="02090604020004020304" pitchFamily="18" charset="77"/>
            </a:endParaRPr>
          </a:p>
        </p:txBody>
      </p:sp>
      <p:sp>
        <p:nvSpPr>
          <p:cNvPr id="3" name="Content Placeholder 2">
            <a:extLst>
              <a:ext uri="{FF2B5EF4-FFF2-40B4-BE49-F238E27FC236}">
                <a16:creationId xmlns:a16="http://schemas.microsoft.com/office/drawing/2014/main" id="{711DB08C-26F4-654A-ADFC-58418F7E4312}"/>
              </a:ext>
            </a:extLst>
          </p:cNvPr>
          <p:cNvSpPr>
            <a:spLocks noGrp="1"/>
          </p:cNvSpPr>
          <p:nvPr>
            <p:ph idx="1"/>
          </p:nvPr>
        </p:nvSpPr>
        <p:spPr/>
        <p:txBody>
          <a:bodyPr>
            <a:noAutofit/>
          </a:bodyPr>
          <a:lstStyle/>
          <a:p>
            <a:r>
              <a:rPr lang="en-US" sz="2400" dirty="0"/>
              <a:t>The next commented out section is </a:t>
            </a:r>
            <a:r>
              <a:rPr lang="en-US" sz="2400" b="1" dirty="0" err="1"/>
              <a:t>config.vm.box_check_update</a:t>
            </a:r>
            <a:r>
              <a:rPr lang="en-US" sz="2400" dirty="0"/>
              <a:t>. </a:t>
            </a:r>
          </a:p>
          <a:p>
            <a:pPr lvl="1"/>
            <a:r>
              <a:rPr lang="en-US" sz="2400" dirty="0"/>
              <a:t>Basically- when you run the </a:t>
            </a:r>
            <a:r>
              <a:rPr lang="en-US" sz="2400" b="1" dirty="0"/>
              <a:t>vagrant up</a:t>
            </a:r>
            <a:r>
              <a:rPr lang="en-US" sz="2400" dirty="0"/>
              <a:t> command the first thing that Vagrant will do (in the background) is check to see if there is an update to your box available. NOW- it is possible to adjust this setting to NEVER download and use that update if you want to maintain your machine at it’s current state. </a:t>
            </a:r>
          </a:p>
          <a:p>
            <a:pPr lvl="1"/>
            <a:r>
              <a:rPr lang="en-US" sz="2400" dirty="0"/>
              <a:t>There might be some situations when you want to do this (though I can’t think of any!) so the option is there…but I highly recommend that you leave this part commented out unless you understand the implications of never updating your current virtual machine. </a:t>
            </a:r>
          </a:p>
          <a:p>
            <a:pPr lvl="1"/>
            <a:r>
              <a:rPr lang="en-US" sz="2400" dirty="0"/>
              <a:t>By default “</a:t>
            </a:r>
            <a:r>
              <a:rPr lang="en-US" sz="2400" dirty="0" err="1"/>
              <a:t>check_update</a:t>
            </a:r>
            <a:r>
              <a:rPr lang="en-US" sz="2400" dirty="0"/>
              <a:t>” is set to TRUE</a:t>
            </a:r>
          </a:p>
        </p:txBody>
      </p:sp>
      <p:pic>
        <p:nvPicPr>
          <p:cNvPr id="4" name="Picture 3">
            <a:extLst>
              <a:ext uri="{FF2B5EF4-FFF2-40B4-BE49-F238E27FC236}">
                <a16:creationId xmlns:a16="http://schemas.microsoft.com/office/drawing/2014/main" id="{1DD4CA38-4332-4941-8B7D-1396D3E8E3EB}"/>
              </a:ext>
            </a:extLst>
          </p:cNvPr>
          <p:cNvPicPr>
            <a:picLocks noChangeAspect="1"/>
          </p:cNvPicPr>
          <p:nvPr/>
        </p:nvPicPr>
        <p:blipFill>
          <a:blip r:embed="rId2"/>
          <a:stretch>
            <a:fillRect/>
          </a:stretch>
        </p:blipFill>
        <p:spPr>
          <a:xfrm>
            <a:off x="8211647" y="702156"/>
            <a:ext cx="1289706" cy="1307454"/>
          </a:xfrm>
          <a:prstGeom prst="rect">
            <a:avLst/>
          </a:prstGeom>
        </p:spPr>
      </p:pic>
    </p:spTree>
    <p:extLst>
      <p:ext uri="{BB962C8B-B14F-4D97-AF65-F5344CB8AC3E}">
        <p14:creationId xmlns:p14="http://schemas.microsoft.com/office/powerpoint/2010/main" val="2454992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B6FC1-A598-AF4E-B879-A09F2D3DA820}"/>
              </a:ext>
            </a:extLst>
          </p:cNvPr>
          <p:cNvSpPr>
            <a:spLocks noGrp="1"/>
          </p:cNvSpPr>
          <p:nvPr>
            <p:ph type="title"/>
          </p:nvPr>
        </p:nvSpPr>
        <p:spPr/>
        <p:txBody>
          <a:bodyPr/>
          <a:lstStyle/>
          <a:p>
            <a:r>
              <a:rPr lang="en-US" b="1" dirty="0" err="1"/>
              <a:t>config.vm.network</a:t>
            </a:r>
            <a:r>
              <a:rPr lang="en-US" b="1" dirty="0"/>
              <a:t> "</a:t>
            </a:r>
            <a:r>
              <a:rPr lang="en-US" b="1" dirty="0" err="1"/>
              <a:t>forwarded_port</a:t>
            </a:r>
            <a:r>
              <a:rPr lang="en-US" b="1" dirty="0"/>
              <a:t>", guest: 80, host: 8080</a:t>
            </a:r>
          </a:p>
        </p:txBody>
      </p:sp>
      <p:sp>
        <p:nvSpPr>
          <p:cNvPr id="3" name="Content Placeholder 2">
            <a:extLst>
              <a:ext uri="{FF2B5EF4-FFF2-40B4-BE49-F238E27FC236}">
                <a16:creationId xmlns:a16="http://schemas.microsoft.com/office/drawing/2014/main" id="{6B7D4B28-3885-3641-9ED3-E1B2E7CA7846}"/>
              </a:ext>
            </a:extLst>
          </p:cNvPr>
          <p:cNvSpPr>
            <a:spLocks noGrp="1"/>
          </p:cNvSpPr>
          <p:nvPr>
            <p:ph idx="1"/>
          </p:nvPr>
        </p:nvSpPr>
        <p:spPr>
          <a:xfrm>
            <a:off x="581192" y="2340863"/>
            <a:ext cx="11421622" cy="4333205"/>
          </a:xfrm>
        </p:spPr>
        <p:txBody>
          <a:bodyPr>
            <a:normAutofit lnSpcReduction="10000"/>
          </a:bodyPr>
          <a:lstStyle/>
          <a:p>
            <a:r>
              <a:rPr lang="en-US" sz="2400" dirty="0"/>
              <a:t>This next section deals with how you want Vagrant to treat the relationship between the ports on your </a:t>
            </a:r>
            <a:r>
              <a:rPr lang="en-US" sz="2400" b="1" dirty="0"/>
              <a:t>virtual machine</a:t>
            </a:r>
            <a:r>
              <a:rPr lang="en-US" sz="2400" dirty="0"/>
              <a:t> with the ports on your </a:t>
            </a:r>
            <a:r>
              <a:rPr lang="en-US" sz="2400" b="1" dirty="0"/>
              <a:t>host machine</a:t>
            </a:r>
            <a:r>
              <a:rPr lang="en-US" sz="2400" dirty="0"/>
              <a:t>.</a:t>
            </a:r>
          </a:p>
          <a:p>
            <a:r>
              <a:rPr lang="en-US" sz="2400" dirty="0"/>
              <a:t>Basically…let’s say you have a Windows web server running a Vagrant CENTOS machine.</a:t>
            </a:r>
          </a:p>
          <a:p>
            <a:pPr lvl="1"/>
            <a:r>
              <a:rPr lang="en-US" sz="2000" dirty="0"/>
              <a:t>You put a bunch of your code onto the Vagrant CENTOS machine that will display pictures of the GOLANG GOPHER on the web</a:t>
            </a:r>
          </a:p>
          <a:p>
            <a:pPr lvl="1"/>
            <a:r>
              <a:rPr lang="en-US" sz="2000" dirty="0"/>
              <a:t>The </a:t>
            </a:r>
            <a:r>
              <a:rPr lang="en-US" sz="2000" b="1" dirty="0"/>
              <a:t>issue</a:t>
            </a:r>
            <a:r>
              <a:rPr lang="en-US" sz="2000" dirty="0"/>
              <a:t> is that there is no BROWSER in your CENTOS machine….but BY GOLLY you want to </a:t>
            </a:r>
            <a:r>
              <a:rPr lang="en-US" sz="2000" i="1" dirty="0"/>
              <a:t>see your gopher</a:t>
            </a:r>
            <a:r>
              <a:rPr lang="en-US" sz="2000" dirty="0"/>
              <a:t>. So what do you do? </a:t>
            </a:r>
          </a:p>
          <a:p>
            <a:pPr lvl="1"/>
            <a:r>
              <a:rPr lang="en-US" sz="2000" dirty="0"/>
              <a:t>You can direct Vagrant to override your PORT 8080 on your HOST machine with whatever is being sent through port 80 on your VAGRANT machine</a:t>
            </a:r>
          </a:p>
          <a:p>
            <a:pPr lvl="1"/>
            <a:r>
              <a:rPr lang="en-US" sz="2000" dirty="0"/>
              <a:t>Now you can open up </a:t>
            </a:r>
            <a:r>
              <a:rPr lang="en-US" sz="2000" b="1" dirty="0"/>
              <a:t>localhost:8080</a:t>
            </a:r>
            <a:r>
              <a:rPr lang="en-US" sz="2000" dirty="0"/>
              <a:t> on your HOST machine and voila! Pics of GOPHERS galore!</a:t>
            </a:r>
          </a:p>
        </p:txBody>
      </p:sp>
    </p:spTree>
    <p:extLst>
      <p:ext uri="{BB962C8B-B14F-4D97-AF65-F5344CB8AC3E}">
        <p14:creationId xmlns:p14="http://schemas.microsoft.com/office/powerpoint/2010/main" val="1729143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73695-D9E4-8B43-BEEB-F7D85D202A88}"/>
              </a:ext>
            </a:extLst>
          </p:cNvPr>
          <p:cNvSpPr>
            <a:spLocks noGrp="1"/>
          </p:cNvSpPr>
          <p:nvPr>
            <p:ph type="title"/>
          </p:nvPr>
        </p:nvSpPr>
        <p:spPr/>
        <p:txBody>
          <a:bodyPr/>
          <a:lstStyle/>
          <a:p>
            <a:r>
              <a:rPr lang="en-US" dirty="0"/>
              <a:t>Vagrant port forwarding</a:t>
            </a:r>
          </a:p>
        </p:txBody>
      </p:sp>
      <p:pic>
        <p:nvPicPr>
          <p:cNvPr id="4" name="Picture 3">
            <a:extLst>
              <a:ext uri="{FF2B5EF4-FFF2-40B4-BE49-F238E27FC236}">
                <a16:creationId xmlns:a16="http://schemas.microsoft.com/office/drawing/2014/main" id="{F1E951E6-D70A-BA41-92F3-ECA261E4CE27}"/>
              </a:ext>
            </a:extLst>
          </p:cNvPr>
          <p:cNvPicPr>
            <a:picLocks noChangeAspect="1"/>
          </p:cNvPicPr>
          <p:nvPr/>
        </p:nvPicPr>
        <p:blipFill>
          <a:blip r:embed="rId2"/>
          <a:stretch>
            <a:fillRect/>
          </a:stretch>
        </p:blipFill>
        <p:spPr>
          <a:xfrm>
            <a:off x="2578157" y="2207610"/>
            <a:ext cx="5935222" cy="4445688"/>
          </a:xfrm>
          <a:prstGeom prst="rect">
            <a:avLst/>
          </a:prstGeom>
        </p:spPr>
      </p:pic>
    </p:spTree>
    <p:extLst>
      <p:ext uri="{BB962C8B-B14F-4D97-AF65-F5344CB8AC3E}">
        <p14:creationId xmlns:p14="http://schemas.microsoft.com/office/powerpoint/2010/main" val="1713299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3D60A-D523-F140-9199-87F28C34F2AC}"/>
              </a:ext>
            </a:extLst>
          </p:cNvPr>
          <p:cNvSpPr>
            <a:spLocks noGrp="1"/>
          </p:cNvSpPr>
          <p:nvPr>
            <p:ph type="title"/>
          </p:nvPr>
        </p:nvSpPr>
        <p:spPr/>
        <p:txBody>
          <a:bodyPr/>
          <a:lstStyle/>
          <a:p>
            <a:r>
              <a:rPr lang="en-US" dirty="0"/>
              <a:t>Vagrant port forwarding (continued)</a:t>
            </a:r>
          </a:p>
        </p:txBody>
      </p:sp>
      <p:sp>
        <p:nvSpPr>
          <p:cNvPr id="3" name="Content Placeholder 2">
            <a:extLst>
              <a:ext uri="{FF2B5EF4-FFF2-40B4-BE49-F238E27FC236}">
                <a16:creationId xmlns:a16="http://schemas.microsoft.com/office/drawing/2014/main" id="{EDAF4FBF-BD36-724C-84B3-02D9931E7E72}"/>
              </a:ext>
            </a:extLst>
          </p:cNvPr>
          <p:cNvSpPr>
            <a:spLocks noGrp="1"/>
          </p:cNvSpPr>
          <p:nvPr>
            <p:ph idx="1"/>
          </p:nvPr>
        </p:nvSpPr>
        <p:spPr/>
        <p:txBody>
          <a:bodyPr>
            <a:normAutofit/>
          </a:bodyPr>
          <a:lstStyle/>
          <a:p>
            <a:r>
              <a:rPr lang="en-US" sz="2400" dirty="0"/>
              <a:t>The important takeaway here is that </a:t>
            </a:r>
            <a:r>
              <a:rPr lang="en-US" sz="2400" dirty="0" err="1"/>
              <a:t>Vagrantfile</a:t>
            </a:r>
            <a:r>
              <a:rPr lang="en-US" sz="2400" dirty="0"/>
              <a:t> Port forwarding allows your Vagrant machine to essentially “take over” the port of the host in order to do anything from allowing MYSQL commands to be run inside the vagrant machine (via port 3306) to showing web content through port 80.</a:t>
            </a:r>
          </a:p>
          <a:p>
            <a:r>
              <a:rPr lang="en-US" sz="2400" dirty="0"/>
              <a:t>This is a way to give you direct access to programs INSIDE the vagrant machines FROM your host machine (which, if we’re honest, is probably the machine that actually </a:t>
            </a:r>
            <a:r>
              <a:rPr lang="en-US" sz="2400" b="1" dirty="0"/>
              <a:t>has</a:t>
            </a:r>
            <a:r>
              <a:rPr lang="en-US" sz="2400" dirty="0"/>
              <a:t> most of your CODE GUIs and key programs).</a:t>
            </a:r>
          </a:p>
        </p:txBody>
      </p:sp>
      <p:pic>
        <p:nvPicPr>
          <p:cNvPr id="4" name="Picture 3">
            <a:extLst>
              <a:ext uri="{FF2B5EF4-FFF2-40B4-BE49-F238E27FC236}">
                <a16:creationId xmlns:a16="http://schemas.microsoft.com/office/drawing/2014/main" id="{4D6D0C21-82AC-1541-A112-78CEFD67AF3B}"/>
              </a:ext>
            </a:extLst>
          </p:cNvPr>
          <p:cNvPicPr>
            <a:picLocks noChangeAspect="1"/>
          </p:cNvPicPr>
          <p:nvPr/>
        </p:nvPicPr>
        <p:blipFill>
          <a:blip r:embed="rId2"/>
          <a:stretch>
            <a:fillRect/>
          </a:stretch>
        </p:blipFill>
        <p:spPr>
          <a:xfrm>
            <a:off x="8894380" y="778641"/>
            <a:ext cx="1080501" cy="1680780"/>
          </a:xfrm>
          <a:prstGeom prst="rect">
            <a:avLst/>
          </a:prstGeom>
        </p:spPr>
      </p:pic>
    </p:spTree>
    <p:extLst>
      <p:ext uri="{BB962C8B-B14F-4D97-AF65-F5344CB8AC3E}">
        <p14:creationId xmlns:p14="http://schemas.microsoft.com/office/powerpoint/2010/main" val="96578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06FC0-9B46-7142-8D06-3B6819421C3F}"/>
              </a:ext>
            </a:extLst>
          </p:cNvPr>
          <p:cNvSpPr>
            <a:spLocks noGrp="1"/>
          </p:cNvSpPr>
          <p:nvPr>
            <p:ph type="title"/>
          </p:nvPr>
        </p:nvSpPr>
        <p:spPr/>
        <p:txBody>
          <a:bodyPr/>
          <a:lstStyle/>
          <a:p>
            <a:r>
              <a:rPr lang="en-US" dirty="0"/>
              <a:t>Vagrant port forwarding (continued)</a:t>
            </a:r>
          </a:p>
        </p:txBody>
      </p:sp>
      <p:sp>
        <p:nvSpPr>
          <p:cNvPr id="3" name="Content Placeholder 2">
            <a:extLst>
              <a:ext uri="{FF2B5EF4-FFF2-40B4-BE49-F238E27FC236}">
                <a16:creationId xmlns:a16="http://schemas.microsoft.com/office/drawing/2014/main" id="{1D6165D3-BB53-7542-A0B2-50CE1543AC56}"/>
              </a:ext>
            </a:extLst>
          </p:cNvPr>
          <p:cNvSpPr>
            <a:spLocks noGrp="1"/>
          </p:cNvSpPr>
          <p:nvPr>
            <p:ph idx="1"/>
          </p:nvPr>
        </p:nvSpPr>
        <p:spPr/>
        <p:txBody>
          <a:bodyPr>
            <a:normAutofit/>
          </a:bodyPr>
          <a:lstStyle/>
          <a:p>
            <a:r>
              <a:rPr lang="en-US" sz="2400" dirty="0"/>
              <a:t>Another important thing to note is the difference between the </a:t>
            </a:r>
            <a:r>
              <a:rPr lang="en-US" sz="2400" b="1" dirty="0"/>
              <a:t>PRIVATE NETWORKING </a:t>
            </a:r>
            <a:r>
              <a:rPr lang="en-US" sz="2400" dirty="0"/>
              <a:t>port forwarding and the </a:t>
            </a:r>
            <a:r>
              <a:rPr lang="en-US" sz="2400" b="1" dirty="0"/>
              <a:t>PUBLIC NETWORK</a:t>
            </a:r>
            <a:r>
              <a:rPr lang="en-US" sz="2400" dirty="0"/>
              <a:t> port forwarding.</a:t>
            </a:r>
          </a:p>
          <a:p>
            <a:r>
              <a:rPr lang="en-US" sz="2400" dirty="0"/>
              <a:t>ESSENTIALLY here’s the situation:</a:t>
            </a:r>
          </a:p>
          <a:p>
            <a:pPr lvl="1"/>
            <a:r>
              <a:rPr lang="en-US" sz="2000" dirty="0"/>
              <a:t>You have a webserver in the cloud that is currently serving web content to the internets</a:t>
            </a:r>
          </a:p>
          <a:p>
            <a:pPr lvl="1"/>
            <a:r>
              <a:rPr lang="en-US" sz="2000" dirty="0"/>
              <a:t>On this webserver you are running a Vagrant machine that is doing most of the heavy lifting</a:t>
            </a:r>
          </a:p>
        </p:txBody>
      </p:sp>
      <p:pic>
        <p:nvPicPr>
          <p:cNvPr id="4" name="Picture 3">
            <a:extLst>
              <a:ext uri="{FF2B5EF4-FFF2-40B4-BE49-F238E27FC236}">
                <a16:creationId xmlns:a16="http://schemas.microsoft.com/office/drawing/2014/main" id="{E6C9237B-162C-D145-BCCD-3B5D4E14CD64}"/>
              </a:ext>
            </a:extLst>
          </p:cNvPr>
          <p:cNvPicPr>
            <a:picLocks noChangeAspect="1"/>
          </p:cNvPicPr>
          <p:nvPr/>
        </p:nvPicPr>
        <p:blipFill>
          <a:blip r:embed="rId2"/>
          <a:stretch>
            <a:fillRect/>
          </a:stretch>
        </p:blipFill>
        <p:spPr>
          <a:xfrm>
            <a:off x="8867607" y="702156"/>
            <a:ext cx="1873965" cy="2021453"/>
          </a:xfrm>
          <a:prstGeom prst="rect">
            <a:avLst/>
          </a:prstGeom>
        </p:spPr>
      </p:pic>
    </p:spTree>
    <p:extLst>
      <p:ext uri="{BB962C8B-B14F-4D97-AF65-F5344CB8AC3E}">
        <p14:creationId xmlns:p14="http://schemas.microsoft.com/office/powerpoint/2010/main" val="1985341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CD53C-F682-A042-9C70-72EB8B608E1B}"/>
              </a:ext>
            </a:extLst>
          </p:cNvPr>
          <p:cNvSpPr>
            <a:spLocks noGrp="1"/>
          </p:cNvSpPr>
          <p:nvPr>
            <p:ph type="title"/>
          </p:nvPr>
        </p:nvSpPr>
        <p:spPr/>
        <p:txBody>
          <a:bodyPr/>
          <a:lstStyle/>
          <a:p>
            <a:r>
              <a:rPr lang="en-US" dirty="0"/>
              <a:t>Port forwarding (continued)</a:t>
            </a:r>
          </a:p>
        </p:txBody>
      </p:sp>
      <p:sp>
        <p:nvSpPr>
          <p:cNvPr id="3" name="Content Placeholder 2">
            <a:extLst>
              <a:ext uri="{FF2B5EF4-FFF2-40B4-BE49-F238E27FC236}">
                <a16:creationId xmlns:a16="http://schemas.microsoft.com/office/drawing/2014/main" id="{B4C0FE8D-031F-4140-B0D5-4AB3A5CB4153}"/>
              </a:ext>
            </a:extLst>
          </p:cNvPr>
          <p:cNvSpPr>
            <a:spLocks noGrp="1"/>
          </p:cNvSpPr>
          <p:nvPr>
            <p:ph idx="1"/>
          </p:nvPr>
        </p:nvSpPr>
        <p:spPr>
          <a:xfrm>
            <a:off x="581193" y="2109637"/>
            <a:ext cx="11029615" cy="4517136"/>
          </a:xfrm>
        </p:spPr>
        <p:txBody>
          <a:bodyPr>
            <a:normAutofit/>
          </a:bodyPr>
          <a:lstStyle/>
          <a:p>
            <a:pPr lvl="1"/>
            <a:r>
              <a:rPr lang="en-US" sz="2400" dirty="0"/>
              <a:t>There are </a:t>
            </a:r>
            <a:r>
              <a:rPr lang="en-US" sz="2400" b="1" dirty="0"/>
              <a:t>three types</a:t>
            </a:r>
            <a:r>
              <a:rPr lang="en-US" sz="2400" dirty="0"/>
              <a:t> of port forwarding that you can do from this web server to your Vagrant machine:</a:t>
            </a:r>
          </a:p>
          <a:p>
            <a:pPr lvl="2"/>
            <a:r>
              <a:rPr lang="en-US" sz="2000" b="1" dirty="0"/>
              <a:t>Straight up forwarded port mapping</a:t>
            </a:r>
            <a:r>
              <a:rPr lang="en-US" sz="2000" dirty="0"/>
              <a:t> (the first option in the </a:t>
            </a:r>
            <a:r>
              <a:rPr lang="en-US" sz="2000" dirty="0" err="1"/>
              <a:t>Vagrantfile</a:t>
            </a:r>
            <a:r>
              <a:rPr lang="en-US" sz="2000" dirty="0"/>
              <a:t>) which gives the outside world access to your vagrant machine</a:t>
            </a:r>
          </a:p>
          <a:p>
            <a:pPr lvl="2"/>
            <a:r>
              <a:rPr lang="en-US" sz="2000" b="1" dirty="0"/>
              <a:t>Host only port mapping</a:t>
            </a:r>
            <a:r>
              <a:rPr lang="en-US" sz="2000" dirty="0"/>
              <a:t> (second option in the </a:t>
            </a:r>
            <a:r>
              <a:rPr lang="en-US" sz="2000" dirty="0" err="1"/>
              <a:t>Vagrantfile</a:t>
            </a:r>
            <a:r>
              <a:rPr lang="en-US" sz="2000" dirty="0"/>
              <a:t>) which basically says “only IP address 127.0.0.1 (or “localhost”) is allowed to access the Vagrant machine through port 80/3306/5432/443…whatever</a:t>
            </a:r>
          </a:p>
          <a:p>
            <a:pPr lvl="2"/>
            <a:r>
              <a:rPr lang="en-US" sz="2000" b="1" dirty="0"/>
              <a:t>Host only port mapping through designated IP address</a:t>
            </a:r>
            <a:r>
              <a:rPr lang="en-US" sz="2000" dirty="0"/>
              <a:t>- So maybe you want to designate an IP address OTHER than 127.0.0.1 (like a ”10.” or “192.” or “172”)</a:t>
            </a:r>
          </a:p>
          <a:p>
            <a:pPr lvl="2"/>
            <a:r>
              <a:rPr lang="en-US" sz="2000" b="1" dirty="0"/>
              <a:t>Open to the entire world:</a:t>
            </a:r>
            <a:r>
              <a:rPr lang="en-US" sz="2000" dirty="0"/>
              <a:t> Basically like a 7-11:  Open 24/7/365 and allow anyone and everything through all ports into the virtual machine; in essence treat it the same as the host machine</a:t>
            </a:r>
            <a:endParaRPr lang="en-US" sz="2000" b="1" dirty="0"/>
          </a:p>
        </p:txBody>
      </p:sp>
      <p:pic>
        <p:nvPicPr>
          <p:cNvPr id="4" name="Picture 3">
            <a:extLst>
              <a:ext uri="{FF2B5EF4-FFF2-40B4-BE49-F238E27FC236}">
                <a16:creationId xmlns:a16="http://schemas.microsoft.com/office/drawing/2014/main" id="{03362531-E611-764B-A947-12A14F4767FB}"/>
              </a:ext>
            </a:extLst>
          </p:cNvPr>
          <p:cNvPicPr>
            <a:picLocks noChangeAspect="1"/>
          </p:cNvPicPr>
          <p:nvPr/>
        </p:nvPicPr>
        <p:blipFill>
          <a:blip r:embed="rId2"/>
          <a:stretch>
            <a:fillRect/>
          </a:stretch>
        </p:blipFill>
        <p:spPr>
          <a:xfrm>
            <a:off x="8480753" y="794810"/>
            <a:ext cx="1199274" cy="1221380"/>
          </a:xfrm>
          <a:prstGeom prst="rect">
            <a:avLst/>
          </a:prstGeom>
        </p:spPr>
      </p:pic>
    </p:spTree>
    <p:extLst>
      <p:ext uri="{BB962C8B-B14F-4D97-AF65-F5344CB8AC3E}">
        <p14:creationId xmlns:p14="http://schemas.microsoft.com/office/powerpoint/2010/main" val="1059426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B595F-AC7E-144C-93B3-6276EDF17C16}"/>
              </a:ext>
            </a:extLst>
          </p:cNvPr>
          <p:cNvSpPr>
            <a:spLocks noGrp="1"/>
          </p:cNvSpPr>
          <p:nvPr>
            <p:ph type="title"/>
          </p:nvPr>
        </p:nvSpPr>
        <p:spPr>
          <a:xfrm>
            <a:off x="581192" y="702156"/>
            <a:ext cx="11029616" cy="643168"/>
          </a:xfrm>
        </p:spPr>
        <p:txBody>
          <a:bodyPr/>
          <a:lstStyle/>
          <a:p>
            <a:r>
              <a:rPr lang="en-US" dirty="0"/>
              <a:t>Port forwarding</a:t>
            </a:r>
          </a:p>
        </p:txBody>
      </p:sp>
      <p:sp>
        <p:nvSpPr>
          <p:cNvPr id="3" name="Content Placeholder 2">
            <a:extLst>
              <a:ext uri="{FF2B5EF4-FFF2-40B4-BE49-F238E27FC236}">
                <a16:creationId xmlns:a16="http://schemas.microsoft.com/office/drawing/2014/main" id="{B82BDDE8-63EA-0E44-B870-7AD4DCB3A3DC}"/>
              </a:ext>
            </a:extLst>
          </p:cNvPr>
          <p:cNvSpPr>
            <a:spLocks noGrp="1"/>
          </p:cNvSpPr>
          <p:nvPr>
            <p:ph idx="1"/>
          </p:nvPr>
        </p:nvSpPr>
        <p:spPr>
          <a:xfrm>
            <a:off x="581192" y="1429407"/>
            <a:ext cx="11029615" cy="4545943"/>
          </a:xfrm>
        </p:spPr>
        <p:txBody>
          <a:bodyPr>
            <a:normAutofit/>
          </a:bodyPr>
          <a:lstStyle/>
          <a:p>
            <a:r>
              <a:rPr lang="en-US" sz="2000" dirty="0"/>
              <a:t>Essentially the </a:t>
            </a:r>
            <a:r>
              <a:rPr lang="en-US" sz="2000" b="1" dirty="0" err="1"/>
              <a:t>config.vm.network</a:t>
            </a:r>
            <a:r>
              <a:rPr lang="en-US" sz="2000" dirty="0"/>
              <a:t> section of the </a:t>
            </a:r>
            <a:r>
              <a:rPr lang="en-US" sz="2000" dirty="0" err="1"/>
              <a:t>Vagrantfile</a:t>
            </a:r>
            <a:r>
              <a:rPr lang="en-US" sz="2000" dirty="0"/>
              <a:t> is capable of doing a LOT more than </a:t>
            </a:r>
            <a:r>
              <a:rPr lang="en-US" sz="2000" b="1" dirty="0"/>
              <a:t>just</a:t>
            </a:r>
            <a:r>
              <a:rPr lang="en-US" sz="2000" dirty="0"/>
              <a:t> simple port forwarding! BUT…port forwarding is one of it’s primary uses.</a:t>
            </a:r>
          </a:p>
          <a:p>
            <a:r>
              <a:rPr lang="en-US" sz="2000" dirty="0"/>
              <a:t>Consider though- that through the </a:t>
            </a:r>
            <a:r>
              <a:rPr lang="en-US" sz="2000" b="1" dirty="0" err="1"/>
              <a:t>config.vm.network</a:t>
            </a:r>
            <a:r>
              <a:rPr lang="en-US" sz="2000" dirty="0"/>
              <a:t> setting we can:</a:t>
            </a:r>
          </a:p>
          <a:p>
            <a:pPr lvl="1"/>
            <a:r>
              <a:rPr lang="en-US" sz="2000" dirty="0"/>
              <a:t>Network our Vagrant machine with a second Vagrant machine via a private network or public network (we’ll be doing this in module 3)</a:t>
            </a:r>
          </a:p>
          <a:p>
            <a:pPr lvl="1"/>
            <a:r>
              <a:rPr lang="en-US" sz="2000" dirty="0"/>
              <a:t>Create a public network to allow full accessibility</a:t>
            </a:r>
          </a:p>
          <a:p>
            <a:pPr lvl="1"/>
            <a:r>
              <a:rPr lang="en-US" sz="2000" dirty="0"/>
              <a:t>Limit access to your Vagrant machine from the outside world</a:t>
            </a:r>
          </a:p>
        </p:txBody>
      </p:sp>
      <p:pic>
        <p:nvPicPr>
          <p:cNvPr id="4" name="Picture 3">
            <a:extLst>
              <a:ext uri="{FF2B5EF4-FFF2-40B4-BE49-F238E27FC236}">
                <a16:creationId xmlns:a16="http://schemas.microsoft.com/office/drawing/2014/main" id="{268DAD08-3199-AC42-A86F-963C87D37D0C}"/>
              </a:ext>
            </a:extLst>
          </p:cNvPr>
          <p:cNvPicPr>
            <a:picLocks noChangeAspect="1"/>
          </p:cNvPicPr>
          <p:nvPr/>
        </p:nvPicPr>
        <p:blipFill>
          <a:blip r:embed="rId2"/>
          <a:stretch>
            <a:fillRect/>
          </a:stretch>
        </p:blipFill>
        <p:spPr>
          <a:xfrm>
            <a:off x="4732063" y="715294"/>
            <a:ext cx="1363937" cy="1264422"/>
          </a:xfrm>
          <a:prstGeom prst="rect">
            <a:avLst/>
          </a:prstGeom>
        </p:spPr>
      </p:pic>
    </p:spTree>
    <p:extLst>
      <p:ext uri="{BB962C8B-B14F-4D97-AF65-F5344CB8AC3E}">
        <p14:creationId xmlns:p14="http://schemas.microsoft.com/office/powerpoint/2010/main" val="1459862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0F06D-C90A-D048-861E-E298FAD4F9C5}"/>
              </a:ext>
            </a:extLst>
          </p:cNvPr>
          <p:cNvSpPr>
            <a:spLocks noGrp="1"/>
          </p:cNvSpPr>
          <p:nvPr>
            <p:ph type="title"/>
          </p:nvPr>
        </p:nvSpPr>
        <p:spPr/>
        <p:txBody>
          <a:bodyPr>
            <a:normAutofit/>
          </a:bodyPr>
          <a:lstStyle/>
          <a:p>
            <a:pPr algn="ctr"/>
            <a:r>
              <a:rPr lang="en-US" sz="3600" b="1" dirty="0"/>
              <a:t>The </a:t>
            </a:r>
            <a:r>
              <a:rPr lang="en-US" sz="3600" b="1" dirty="0" err="1"/>
              <a:t>vagrantfile</a:t>
            </a:r>
            <a:endParaRPr lang="en-US" sz="3600" b="1" dirty="0"/>
          </a:p>
        </p:txBody>
      </p:sp>
      <p:pic>
        <p:nvPicPr>
          <p:cNvPr id="3" name="Picture 2">
            <a:extLst>
              <a:ext uri="{FF2B5EF4-FFF2-40B4-BE49-F238E27FC236}">
                <a16:creationId xmlns:a16="http://schemas.microsoft.com/office/drawing/2014/main" id="{1D2CDC7B-186D-3543-88B3-7ADBE459E347}"/>
              </a:ext>
            </a:extLst>
          </p:cNvPr>
          <p:cNvPicPr>
            <a:picLocks noChangeAspect="1"/>
          </p:cNvPicPr>
          <p:nvPr/>
        </p:nvPicPr>
        <p:blipFill>
          <a:blip r:embed="rId2"/>
          <a:stretch>
            <a:fillRect/>
          </a:stretch>
        </p:blipFill>
        <p:spPr>
          <a:xfrm>
            <a:off x="3594667" y="2137719"/>
            <a:ext cx="5002666" cy="4510216"/>
          </a:xfrm>
          <a:prstGeom prst="rect">
            <a:avLst/>
          </a:prstGeom>
        </p:spPr>
      </p:pic>
    </p:spTree>
    <p:extLst>
      <p:ext uri="{BB962C8B-B14F-4D97-AF65-F5344CB8AC3E}">
        <p14:creationId xmlns:p14="http://schemas.microsoft.com/office/powerpoint/2010/main" val="1813286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B12E7-66CB-AD41-8CF5-08FA05FA92B3}"/>
              </a:ext>
            </a:extLst>
          </p:cNvPr>
          <p:cNvSpPr>
            <a:spLocks noGrp="1"/>
          </p:cNvSpPr>
          <p:nvPr>
            <p:ph type="title"/>
          </p:nvPr>
        </p:nvSpPr>
        <p:spPr>
          <a:xfrm>
            <a:off x="581192" y="702156"/>
            <a:ext cx="11029616" cy="620017"/>
          </a:xfrm>
        </p:spPr>
        <p:txBody>
          <a:bodyPr/>
          <a:lstStyle/>
          <a:p>
            <a:r>
              <a:rPr lang="en-US" dirty="0" err="1"/>
              <a:t>Config.vm.synced_folder</a:t>
            </a:r>
            <a:endParaRPr lang="en-US" dirty="0"/>
          </a:p>
        </p:txBody>
      </p:sp>
      <p:sp>
        <p:nvSpPr>
          <p:cNvPr id="3" name="Content Placeholder 2">
            <a:extLst>
              <a:ext uri="{FF2B5EF4-FFF2-40B4-BE49-F238E27FC236}">
                <a16:creationId xmlns:a16="http://schemas.microsoft.com/office/drawing/2014/main" id="{644C2EE8-BF5A-8146-BC57-A791BAAF8BB3}"/>
              </a:ext>
            </a:extLst>
          </p:cNvPr>
          <p:cNvSpPr>
            <a:spLocks noGrp="1"/>
          </p:cNvSpPr>
          <p:nvPr>
            <p:ph idx="1"/>
          </p:nvPr>
        </p:nvSpPr>
        <p:spPr>
          <a:xfrm>
            <a:off x="457624" y="1728046"/>
            <a:ext cx="11029616" cy="4427798"/>
          </a:xfrm>
        </p:spPr>
        <p:txBody>
          <a:bodyPr>
            <a:noAutofit/>
          </a:bodyPr>
          <a:lstStyle/>
          <a:p>
            <a:r>
              <a:rPr lang="en-US" sz="2200" dirty="0"/>
              <a:t>So the </a:t>
            </a:r>
            <a:r>
              <a:rPr lang="en-US" sz="2200" b="1" dirty="0" err="1">
                <a:latin typeface="American Typewriter" panose="02090604020004020304" pitchFamily="18" charset="77"/>
              </a:rPr>
              <a:t>config.vm.synced_folder</a:t>
            </a:r>
            <a:r>
              <a:rPr lang="en-US" sz="2200" dirty="0">
                <a:latin typeface="American Typewriter" panose="02090604020004020304" pitchFamily="18" charset="77"/>
              </a:rPr>
              <a:t> </a:t>
            </a:r>
            <a:r>
              <a:rPr lang="en-US" sz="2200" dirty="0"/>
              <a:t>will allow your vagrant machine to “mount” files from the host machine and make them available on your Vagrant Machine at all times.</a:t>
            </a:r>
          </a:p>
          <a:p>
            <a:r>
              <a:rPr lang="en-US" sz="2200" dirty="0"/>
              <a:t>This is </a:t>
            </a:r>
            <a:r>
              <a:rPr lang="en-US" sz="2200" i="1" dirty="0"/>
              <a:t>extremely powerful</a:t>
            </a:r>
            <a:r>
              <a:rPr lang="en-US" sz="2200" dirty="0"/>
              <a:t> in the development cycle since this is the primary way that you will run code:</a:t>
            </a:r>
          </a:p>
          <a:p>
            <a:pPr lvl="1"/>
            <a:r>
              <a:rPr lang="en-US" sz="2200" dirty="0"/>
              <a:t>Dev team creates code in a folder (let’s call it </a:t>
            </a:r>
            <a:r>
              <a:rPr lang="en-US" sz="2200" b="1" dirty="0"/>
              <a:t>./app</a:t>
            </a:r>
            <a:r>
              <a:rPr lang="en-US" sz="2200" dirty="0"/>
              <a:t>)</a:t>
            </a:r>
          </a:p>
          <a:p>
            <a:pPr lvl="1"/>
            <a:r>
              <a:rPr lang="en-US" sz="2200" dirty="0"/>
              <a:t>Folder is mounted onto a virtual machine via the </a:t>
            </a:r>
            <a:r>
              <a:rPr lang="en-US" sz="2200" dirty="0" err="1"/>
              <a:t>Vagrantfile</a:t>
            </a:r>
            <a:endParaRPr lang="en-US" sz="2200" dirty="0"/>
          </a:p>
          <a:p>
            <a:pPr lvl="1"/>
            <a:r>
              <a:rPr lang="en-US" sz="2200" dirty="0"/>
              <a:t>Code INSIDE the vagrant machine calls the equivalent of the </a:t>
            </a:r>
            <a:r>
              <a:rPr lang="en-US" sz="2200" b="1" dirty="0"/>
              <a:t>app</a:t>
            </a:r>
            <a:r>
              <a:rPr lang="en-US" sz="2200" dirty="0"/>
              <a:t> </a:t>
            </a:r>
            <a:r>
              <a:rPr lang="en-US" sz="2200" b="1" dirty="0"/>
              <a:t>main</a:t>
            </a:r>
            <a:r>
              <a:rPr lang="en-US" sz="2200" dirty="0"/>
              <a:t> file (which is like the starting point- the “on off” switch)</a:t>
            </a:r>
          </a:p>
          <a:p>
            <a:pPr lvl="1"/>
            <a:r>
              <a:rPr lang="en-US" sz="2200" dirty="0"/>
              <a:t>Code inside Vagrant handles the memory allocation, file moves, </a:t>
            </a:r>
            <a:r>
              <a:rPr lang="en-US" sz="2200" dirty="0" err="1"/>
              <a:t>etc</a:t>
            </a:r>
            <a:r>
              <a:rPr lang="en-US" sz="2200" dirty="0"/>
              <a:t> and…</a:t>
            </a:r>
          </a:p>
          <a:p>
            <a:pPr lvl="1"/>
            <a:r>
              <a:rPr lang="en-US" sz="2200" dirty="0"/>
              <a:t>If there is an issue with the code the developer can, from the host, make any changes he/she needs to and the changes will be reflected </a:t>
            </a:r>
            <a:r>
              <a:rPr lang="en-US" sz="2200" i="1" dirty="0"/>
              <a:t>inside the vagrant machine</a:t>
            </a:r>
            <a:r>
              <a:rPr lang="en-US" sz="2200" dirty="0"/>
              <a:t> in the mounted directory</a:t>
            </a:r>
          </a:p>
        </p:txBody>
      </p:sp>
    </p:spTree>
    <p:extLst>
      <p:ext uri="{BB962C8B-B14F-4D97-AF65-F5344CB8AC3E}">
        <p14:creationId xmlns:p14="http://schemas.microsoft.com/office/powerpoint/2010/main" val="4192372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704CE-B1F7-8740-A160-6897A8E9E732}"/>
              </a:ext>
            </a:extLst>
          </p:cNvPr>
          <p:cNvSpPr>
            <a:spLocks noGrp="1"/>
          </p:cNvSpPr>
          <p:nvPr>
            <p:ph type="title"/>
          </p:nvPr>
        </p:nvSpPr>
        <p:spPr/>
        <p:txBody>
          <a:bodyPr/>
          <a:lstStyle/>
          <a:p>
            <a:r>
              <a:rPr lang="en-US" dirty="0" err="1"/>
              <a:t>Config.vm.synced_folder</a:t>
            </a:r>
            <a:endParaRPr lang="en-US" dirty="0"/>
          </a:p>
        </p:txBody>
      </p:sp>
      <p:sp>
        <p:nvSpPr>
          <p:cNvPr id="3" name="Content Placeholder 2">
            <a:extLst>
              <a:ext uri="{FF2B5EF4-FFF2-40B4-BE49-F238E27FC236}">
                <a16:creationId xmlns:a16="http://schemas.microsoft.com/office/drawing/2014/main" id="{4081FEFE-E017-F14A-8401-CA1B30A7CDE5}"/>
              </a:ext>
            </a:extLst>
          </p:cNvPr>
          <p:cNvSpPr>
            <a:spLocks noGrp="1"/>
          </p:cNvSpPr>
          <p:nvPr>
            <p:ph idx="1"/>
          </p:nvPr>
        </p:nvSpPr>
        <p:spPr>
          <a:xfrm>
            <a:off x="581192" y="2340863"/>
            <a:ext cx="11029615" cy="4245287"/>
          </a:xfrm>
        </p:spPr>
        <p:txBody>
          <a:bodyPr>
            <a:normAutofit/>
          </a:bodyPr>
          <a:lstStyle/>
          <a:p>
            <a:r>
              <a:rPr lang="en-US" sz="2000" dirty="0"/>
              <a:t>So- keeping in mind that Vagrant is an abstraction and that we want it to work on any host- we need to keep in mind that not every host uses the </a:t>
            </a:r>
            <a:r>
              <a:rPr lang="en-US" sz="2000" b="1" dirty="0"/>
              <a:t>exact same</a:t>
            </a:r>
            <a:r>
              <a:rPr lang="en-US" sz="2000" dirty="0"/>
              <a:t> mounting system directives.</a:t>
            </a:r>
          </a:p>
          <a:p>
            <a:r>
              <a:rPr lang="en-US" sz="2000" dirty="0"/>
              <a:t>Fortunately Vagrant comes with a lot of options out of the box, including:</a:t>
            </a:r>
          </a:p>
          <a:p>
            <a:pPr lvl="1"/>
            <a:r>
              <a:rPr lang="en-US" sz="2000" b="1" dirty="0"/>
              <a:t>NFS</a:t>
            </a:r>
          </a:p>
          <a:p>
            <a:pPr lvl="1"/>
            <a:r>
              <a:rPr lang="en-US" sz="2000" b="1" dirty="0"/>
              <a:t>SMB</a:t>
            </a:r>
            <a:r>
              <a:rPr lang="en-US" sz="2000" dirty="0"/>
              <a:t> (useful on Macs for bi-directional folder mounts)</a:t>
            </a:r>
          </a:p>
          <a:p>
            <a:pPr lvl="1"/>
            <a:r>
              <a:rPr lang="en-US" sz="2000" b="1" dirty="0"/>
              <a:t>RSYNC: </a:t>
            </a:r>
            <a:r>
              <a:rPr lang="en-US" sz="2000" dirty="0"/>
              <a:t>Kind of a universal file mount</a:t>
            </a:r>
          </a:p>
          <a:p>
            <a:pPr lvl="1"/>
            <a:r>
              <a:rPr lang="en-US" sz="2000" b="1" dirty="0"/>
              <a:t>Windows mounting</a:t>
            </a:r>
          </a:p>
          <a:p>
            <a:r>
              <a:rPr lang="en-US" sz="2200" dirty="0"/>
              <a:t>For this class we’re not going to get TOO creative with mounts; suffice to say that basic syncing does the job 99% of the time and we’ll be sticking with that.</a:t>
            </a:r>
          </a:p>
        </p:txBody>
      </p:sp>
      <p:pic>
        <p:nvPicPr>
          <p:cNvPr id="4" name="Picture 3">
            <a:extLst>
              <a:ext uri="{FF2B5EF4-FFF2-40B4-BE49-F238E27FC236}">
                <a16:creationId xmlns:a16="http://schemas.microsoft.com/office/drawing/2014/main" id="{A33622E9-C4CA-8346-8EAB-56AAEDC63C71}"/>
              </a:ext>
            </a:extLst>
          </p:cNvPr>
          <p:cNvPicPr>
            <a:picLocks noChangeAspect="1"/>
          </p:cNvPicPr>
          <p:nvPr/>
        </p:nvPicPr>
        <p:blipFill>
          <a:blip r:embed="rId2"/>
          <a:stretch>
            <a:fillRect/>
          </a:stretch>
        </p:blipFill>
        <p:spPr>
          <a:xfrm>
            <a:off x="8275423" y="571500"/>
            <a:ext cx="1769363" cy="1769363"/>
          </a:xfrm>
          <a:prstGeom prst="rect">
            <a:avLst/>
          </a:prstGeom>
        </p:spPr>
      </p:pic>
    </p:spTree>
    <p:extLst>
      <p:ext uri="{BB962C8B-B14F-4D97-AF65-F5344CB8AC3E}">
        <p14:creationId xmlns:p14="http://schemas.microsoft.com/office/powerpoint/2010/main" val="2037389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A2A95-825C-D547-9CF8-1FED87E6B4A6}"/>
              </a:ext>
            </a:extLst>
          </p:cNvPr>
          <p:cNvSpPr>
            <a:spLocks noGrp="1"/>
          </p:cNvSpPr>
          <p:nvPr>
            <p:ph type="title"/>
          </p:nvPr>
        </p:nvSpPr>
        <p:spPr/>
        <p:txBody>
          <a:bodyPr/>
          <a:lstStyle/>
          <a:p>
            <a:r>
              <a:rPr lang="en-US" dirty="0"/>
              <a:t>Back to provisioners and providers</a:t>
            </a:r>
          </a:p>
        </p:txBody>
      </p:sp>
      <p:sp>
        <p:nvSpPr>
          <p:cNvPr id="3" name="Content Placeholder 2">
            <a:extLst>
              <a:ext uri="{FF2B5EF4-FFF2-40B4-BE49-F238E27FC236}">
                <a16:creationId xmlns:a16="http://schemas.microsoft.com/office/drawing/2014/main" id="{58A4B79D-F8A6-9441-8AAE-804DAC67C50C}"/>
              </a:ext>
            </a:extLst>
          </p:cNvPr>
          <p:cNvSpPr>
            <a:spLocks noGrp="1"/>
          </p:cNvSpPr>
          <p:nvPr>
            <p:ph idx="1"/>
          </p:nvPr>
        </p:nvSpPr>
        <p:spPr/>
        <p:txBody>
          <a:bodyPr>
            <a:normAutofit/>
          </a:bodyPr>
          <a:lstStyle/>
          <a:p>
            <a:r>
              <a:rPr lang="en-US" sz="3200" dirty="0"/>
              <a:t>So the last two sections of our </a:t>
            </a:r>
            <a:r>
              <a:rPr lang="en-US" sz="3200" dirty="0" err="1"/>
              <a:t>Vagrantfile</a:t>
            </a:r>
            <a:r>
              <a:rPr lang="en-US" sz="3200" dirty="0"/>
              <a:t> deal with the two main sections we went over in module one</a:t>
            </a:r>
          </a:p>
          <a:p>
            <a:pPr lvl="1"/>
            <a:r>
              <a:rPr lang="en-US" sz="2800" dirty="0"/>
              <a:t>The </a:t>
            </a:r>
            <a:r>
              <a:rPr lang="en-US" sz="2800" b="1" dirty="0"/>
              <a:t>providers</a:t>
            </a:r>
            <a:r>
              <a:rPr lang="en-US" sz="2800" dirty="0"/>
              <a:t>: the suppliers of the </a:t>
            </a:r>
            <a:r>
              <a:rPr lang="en-US" sz="2800" b="1" dirty="0"/>
              <a:t>host image</a:t>
            </a:r>
            <a:r>
              <a:rPr lang="en-US" sz="2800" dirty="0"/>
              <a:t> (</a:t>
            </a:r>
            <a:r>
              <a:rPr lang="en-US" sz="2800" dirty="0" err="1"/>
              <a:t>virtualbox</a:t>
            </a:r>
            <a:r>
              <a:rPr lang="en-US" sz="2800" dirty="0"/>
              <a:t>, </a:t>
            </a:r>
            <a:r>
              <a:rPr lang="en-US" sz="2800" dirty="0" err="1"/>
              <a:t>vmware</a:t>
            </a:r>
            <a:r>
              <a:rPr lang="en-US" sz="2800" dirty="0"/>
              <a:t>, docker, </a:t>
            </a:r>
            <a:r>
              <a:rPr lang="en-US" sz="2800" dirty="0" err="1"/>
              <a:t>etc</a:t>
            </a:r>
            <a:r>
              <a:rPr lang="en-US" sz="2800" dirty="0"/>
              <a:t>) and</a:t>
            </a:r>
          </a:p>
          <a:p>
            <a:pPr lvl="1"/>
            <a:r>
              <a:rPr lang="en-US" sz="2800" dirty="0"/>
              <a:t>The </a:t>
            </a:r>
            <a:r>
              <a:rPr lang="en-US" sz="2800" b="1" dirty="0"/>
              <a:t>provisioners: </a:t>
            </a:r>
            <a:r>
              <a:rPr lang="en-US" sz="2800" dirty="0"/>
              <a:t>the code that makes your basic </a:t>
            </a:r>
            <a:r>
              <a:rPr lang="en-US" sz="2800" b="1" dirty="0"/>
              <a:t>host image</a:t>
            </a:r>
            <a:r>
              <a:rPr lang="en-US" sz="2800" dirty="0"/>
              <a:t> into a perfect copy of the production server</a:t>
            </a:r>
          </a:p>
        </p:txBody>
      </p:sp>
      <p:pic>
        <p:nvPicPr>
          <p:cNvPr id="4" name="Picture 3">
            <a:extLst>
              <a:ext uri="{FF2B5EF4-FFF2-40B4-BE49-F238E27FC236}">
                <a16:creationId xmlns:a16="http://schemas.microsoft.com/office/drawing/2014/main" id="{3501D850-1F60-924F-A55A-8335760AB0E3}"/>
              </a:ext>
            </a:extLst>
          </p:cNvPr>
          <p:cNvPicPr>
            <a:picLocks noChangeAspect="1"/>
          </p:cNvPicPr>
          <p:nvPr/>
        </p:nvPicPr>
        <p:blipFill>
          <a:blip r:embed="rId2"/>
          <a:stretch>
            <a:fillRect/>
          </a:stretch>
        </p:blipFill>
        <p:spPr>
          <a:xfrm>
            <a:off x="8321507" y="882650"/>
            <a:ext cx="2218807" cy="1661964"/>
          </a:xfrm>
          <a:prstGeom prst="rect">
            <a:avLst/>
          </a:prstGeom>
        </p:spPr>
      </p:pic>
    </p:spTree>
    <p:extLst>
      <p:ext uri="{BB962C8B-B14F-4D97-AF65-F5344CB8AC3E}">
        <p14:creationId xmlns:p14="http://schemas.microsoft.com/office/powerpoint/2010/main" val="2982350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69DF1-5C24-2944-8717-A382AF0BC882}"/>
              </a:ext>
            </a:extLst>
          </p:cNvPr>
          <p:cNvSpPr>
            <a:spLocks noGrp="1"/>
          </p:cNvSpPr>
          <p:nvPr>
            <p:ph type="title"/>
          </p:nvPr>
        </p:nvSpPr>
        <p:spPr>
          <a:xfrm>
            <a:off x="581192" y="702156"/>
            <a:ext cx="11029616" cy="595303"/>
          </a:xfrm>
        </p:spPr>
        <p:txBody>
          <a:bodyPr/>
          <a:lstStyle/>
          <a:p>
            <a:r>
              <a:rPr lang="en-US" b="1" dirty="0" err="1">
                <a:latin typeface="American Typewriter" panose="02090604020004020304" pitchFamily="18" charset="77"/>
              </a:rPr>
              <a:t>Config.vm.provider</a:t>
            </a:r>
            <a:endParaRPr lang="en-US" b="1" dirty="0">
              <a:latin typeface="American Typewriter" panose="02090604020004020304" pitchFamily="18" charset="77"/>
            </a:endParaRPr>
          </a:p>
        </p:txBody>
      </p:sp>
      <p:sp>
        <p:nvSpPr>
          <p:cNvPr id="3" name="Content Placeholder 2">
            <a:extLst>
              <a:ext uri="{FF2B5EF4-FFF2-40B4-BE49-F238E27FC236}">
                <a16:creationId xmlns:a16="http://schemas.microsoft.com/office/drawing/2014/main" id="{0E1E2017-AF44-D642-BB9A-84D6870A9062}"/>
              </a:ext>
            </a:extLst>
          </p:cNvPr>
          <p:cNvSpPr>
            <a:spLocks noGrp="1"/>
          </p:cNvSpPr>
          <p:nvPr>
            <p:ph idx="1"/>
          </p:nvPr>
        </p:nvSpPr>
        <p:spPr/>
        <p:txBody>
          <a:bodyPr>
            <a:noAutofit/>
          </a:bodyPr>
          <a:lstStyle/>
          <a:p>
            <a:r>
              <a:rPr lang="en-US" sz="2400" b="1" dirty="0" err="1">
                <a:latin typeface="American Typewriter" panose="02090604020004020304" pitchFamily="18" charset="77"/>
              </a:rPr>
              <a:t>config.vm.provider</a:t>
            </a:r>
            <a:r>
              <a:rPr lang="en-US" sz="2400" dirty="0">
                <a:latin typeface="American Typewriter" panose="02090604020004020304" pitchFamily="18" charset="77"/>
              </a:rPr>
              <a:t> </a:t>
            </a:r>
            <a:r>
              <a:rPr lang="en-US" sz="2400" dirty="0"/>
              <a:t>allows you to customize all sorts of aspects of the virtual machine that you are provisioning through Vagrant. </a:t>
            </a:r>
          </a:p>
          <a:p>
            <a:pPr lvl="1"/>
            <a:r>
              <a:rPr lang="en-US" sz="2400" dirty="0"/>
              <a:t>Things like </a:t>
            </a:r>
            <a:r>
              <a:rPr lang="en-US" sz="2400" b="1" dirty="0"/>
              <a:t>memory</a:t>
            </a:r>
            <a:r>
              <a:rPr lang="en-US" sz="2400" dirty="0"/>
              <a:t> and whether or not you want a separate screen for your work with Vagrant are figured out in this section. </a:t>
            </a:r>
          </a:p>
          <a:p>
            <a:pPr lvl="1"/>
            <a:r>
              <a:rPr lang="en-US" sz="2400" dirty="0"/>
              <a:t>Looking at the </a:t>
            </a:r>
            <a:r>
              <a:rPr lang="en-US" sz="2400" dirty="0" err="1"/>
              <a:t>Vagrantfile</a:t>
            </a:r>
            <a:r>
              <a:rPr lang="en-US" sz="2400" dirty="0"/>
              <a:t> you can see that the system is set up like a loop assigning a value to a transient variable (in the case of the commented out default that variable is </a:t>
            </a:r>
            <a:r>
              <a:rPr lang="en-US" sz="2400" b="1" dirty="0" err="1"/>
              <a:t>vm</a:t>
            </a:r>
            <a:r>
              <a:rPr lang="en-US" sz="2400" dirty="0"/>
              <a:t>).  It then goes through two commented out sections:</a:t>
            </a:r>
          </a:p>
          <a:p>
            <a:pPr lvl="2"/>
            <a:r>
              <a:rPr lang="en-US" sz="2400" b="1" dirty="0" err="1">
                <a:latin typeface="American Typewriter" panose="02090604020004020304" pitchFamily="18" charset="77"/>
              </a:rPr>
              <a:t>vb.gui</a:t>
            </a:r>
            <a:r>
              <a:rPr lang="en-US" sz="2400" b="1" dirty="0">
                <a:latin typeface="American Typewriter" panose="02090604020004020304" pitchFamily="18" charset="77"/>
              </a:rPr>
              <a:t> = true </a:t>
            </a:r>
            <a:r>
              <a:rPr lang="en-US" sz="2400" dirty="0"/>
              <a:t>which basically says “I want a pop out screen on which to work on my virtual machine” and</a:t>
            </a:r>
          </a:p>
          <a:p>
            <a:pPr lvl="2"/>
            <a:r>
              <a:rPr lang="en-US" sz="2400" b="1" dirty="0" err="1">
                <a:latin typeface="American Typewriter" panose="02090604020004020304" pitchFamily="18" charset="77"/>
              </a:rPr>
              <a:t>vb.memory</a:t>
            </a:r>
            <a:r>
              <a:rPr lang="en-US" sz="2400" dirty="0">
                <a:latin typeface="American Typewriter" panose="02090604020004020304" pitchFamily="18" charset="77"/>
              </a:rPr>
              <a:t> </a:t>
            </a:r>
            <a:r>
              <a:rPr lang="en-US" sz="2400" dirty="0"/>
              <a:t>which limits the default memory allocation for this particular virtual machine.</a:t>
            </a:r>
            <a:endParaRPr lang="en-US" sz="2400" b="1" dirty="0"/>
          </a:p>
        </p:txBody>
      </p:sp>
      <p:pic>
        <p:nvPicPr>
          <p:cNvPr id="4" name="Picture 3">
            <a:extLst>
              <a:ext uri="{FF2B5EF4-FFF2-40B4-BE49-F238E27FC236}">
                <a16:creationId xmlns:a16="http://schemas.microsoft.com/office/drawing/2014/main" id="{642A1779-452B-834D-B685-22E0813AF326}"/>
              </a:ext>
            </a:extLst>
          </p:cNvPr>
          <p:cNvPicPr>
            <a:picLocks noChangeAspect="1"/>
          </p:cNvPicPr>
          <p:nvPr/>
        </p:nvPicPr>
        <p:blipFill>
          <a:blip r:embed="rId2"/>
          <a:stretch>
            <a:fillRect/>
          </a:stretch>
        </p:blipFill>
        <p:spPr>
          <a:xfrm>
            <a:off x="5881816" y="689086"/>
            <a:ext cx="1025096" cy="1025096"/>
          </a:xfrm>
          <a:prstGeom prst="rect">
            <a:avLst/>
          </a:prstGeom>
        </p:spPr>
      </p:pic>
    </p:spTree>
    <p:extLst>
      <p:ext uri="{BB962C8B-B14F-4D97-AF65-F5344CB8AC3E}">
        <p14:creationId xmlns:p14="http://schemas.microsoft.com/office/powerpoint/2010/main" val="2565016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EC72-64E3-7346-8CF4-46E47D01468E}"/>
              </a:ext>
            </a:extLst>
          </p:cNvPr>
          <p:cNvSpPr>
            <a:spLocks noGrp="1"/>
          </p:cNvSpPr>
          <p:nvPr>
            <p:ph type="title"/>
          </p:nvPr>
        </p:nvSpPr>
        <p:spPr/>
        <p:txBody>
          <a:bodyPr/>
          <a:lstStyle/>
          <a:p>
            <a:r>
              <a:rPr lang="en-US" b="1" dirty="0" err="1">
                <a:latin typeface="American Typewriter" panose="02090604020004020304" pitchFamily="18" charset="77"/>
              </a:rPr>
              <a:t>Config.vm.provider</a:t>
            </a:r>
            <a:endParaRPr lang="en-US" dirty="0"/>
          </a:p>
        </p:txBody>
      </p:sp>
      <p:sp>
        <p:nvSpPr>
          <p:cNvPr id="3" name="Content Placeholder 2">
            <a:extLst>
              <a:ext uri="{FF2B5EF4-FFF2-40B4-BE49-F238E27FC236}">
                <a16:creationId xmlns:a16="http://schemas.microsoft.com/office/drawing/2014/main" id="{F5A022C1-43FD-0549-A05F-AB5ABA8B0A40}"/>
              </a:ext>
            </a:extLst>
          </p:cNvPr>
          <p:cNvSpPr>
            <a:spLocks noGrp="1"/>
          </p:cNvSpPr>
          <p:nvPr>
            <p:ph idx="1"/>
          </p:nvPr>
        </p:nvSpPr>
        <p:spPr>
          <a:xfrm>
            <a:off x="296562" y="2340864"/>
            <a:ext cx="11314245" cy="4282358"/>
          </a:xfrm>
        </p:spPr>
        <p:txBody>
          <a:bodyPr>
            <a:noAutofit/>
          </a:bodyPr>
          <a:lstStyle/>
          <a:p>
            <a:r>
              <a:rPr lang="en-US" sz="2000" dirty="0"/>
              <a:t>You can choose any of a number of providers in the </a:t>
            </a:r>
            <a:r>
              <a:rPr lang="en-US" sz="2000" b="1" dirty="0" err="1"/>
              <a:t>config.vm.provider</a:t>
            </a:r>
            <a:r>
              <a:rPr lang="en-US" sz="2000" dirty="0"/>
              <a:t> section (which we will be going over in this lab). The most common providers of virtual images for Vagrant to work with are:</a:t>
            </a:r>
          </a:p>
          <a:p>
            <a:pPr lvl="1"/>
            <a:r>
              <a:rPr lang="en-US" sz="2000" b="1" dirty="0" err="1"/>
              <a:t>Virtualbox</a:t>
            </a:r>
            <a:r>
              <a:rPr lang="en-US" sz="2000" dirty="0"/>
              <a:t>- this is the primary provider we will be working with in this class. It is the default Vagrant provider and works seamlessly with Vagrant across a variety of hosts. Best of all it’s free.</a:t>
            </a:r>
          </a:p>
          <a:p>
            <a:pPr lvl="1"/>
            <a:r>
              <a:rPr lang="en-US" sz="2000" b="1" dirty="0"/>
              <a:t>VMWARE </a:t>
            </a:r>
            <a:r>
              <a:rPr lang="en-US" sz="2000" dirty="0"/>
              <a:t>provides arguably superior and better crafted images to </a:t>
            </a:r>
            <a:r>
              <a:rPr lang="en-US" sz="2000" dirty="0" err="1"/>
              <a:t>Virtualbox</a:t>
            </a:r>
            <a:r>
              <a:rPr lang="en-US" sz="2000" dirty="0"/>
              <a:t> but is not always free. They DO provide a wide array of fantastic images that are generally of high quality…but it costs $79.</a:t>
            </a:r>
          </a:p>
          <a:p>
            <a:pPr lvl="1"/>
            <a:r>
              <a:rPr lang="en-US" sz="2000" b="1" dirty="0"/>
              <a:t>HYPER-V:</a:t>
            </a:r>
            <a:r>
              <a:rPr lang="en-US" sz="2000" dirty="0"/>
              <a:t> This is kind of the “Windows” version of virtual machines; </a:t>
            </a:r>
            <a:r>
              <a:rPr lang="en-US" sz="2000" dirty="0" err="1"/>
              <a:t>Hyper-v</a:t>
            </a:r>
            <a:r>
              <a:rPr lang="en-US" sz="2000" dirty="0"/>
              <a:t> works with the windows “hypervisor” layer to bring virtual machines to Vagrant</a:t>
            </a:r>
          </a:p>
          <a:p>
            <a:pPr lvl="1"/>
            <a:r>
              <a:rPr lang="en-US" sz="2000" b="1" dirty="0"/>
              <a:t>Docker:</a:t>
            </a:r>
            <a:r>
              <a:rPr lang="en-US" sz="2000" dirty="0"/>
              <a:t> This is obviously familiar to everyone at this point…but did you know that you can also manage your docker machines through Vagrant? Vagrant can pull images, build docker containers, and run </a:t>
            </a:r>
            <a:r>
              <a:rPr lang="en-US" sz="2000" dirty="0" err="1"/>
              <a:t>Dockerfiles</a:t>
            </a:r>
            <a:r>
              <a:rPr lang="en-US" sz="2000" dirty="0"/>
              <a:t> in a single file.</a:t>
            </a:r>
            <a:endParaRPr lang="en-US" sz="2000" b="1" dirty="0"/>
          </a:p>
        </p:txBody>
      </p:sp>
      <p:pic>
        <p:nvPicPr>
          <p:cNvPr id="4" name="Picture 3">
            <a:extLst>
              <a:ext uri="{FF2B5EF4-FFF2-40B4-BE49-F238E27FC236}">
                <a16:creationId xmlns:a16="http://schemas.microsoft.com/office/drawing/2014/main" id="{A9CA253B-733D-1346-85F5-2DF9B02C4CE6}"/>
              </a:ext>
            </a:extLst>
          </p:cNvPr>
          <p:cNvPicPr>
            <a:picLocks noChangeAspect="1"/>
          </p:cNvPicPr>
          <p:nvPr/>
        </p:nvPicPr>
        <p:blipFill>
          <a:blip r:embed="rId2"/>
          <a:stretch>
            <a:fillRect/>
          </a:stretch>
        </p:blipFill>
        <p:spPr>
          <a:xfrm>
            <a:off x="8300137" y="702156"/>
            <a:ext cx="1638708" cy="1638708"/>
          </a:xfrm>
          <a:prstGeom prst="rect">
            <a:avLst/>
          </a:prstGeom>
        </p:spPr>
      </p:pic>
    </p:spTree>
    <p:extLst>
      <p:ext uri="{BB962C8B-B14F-4D97-AF65-F5344CB8AC3E}">
        <p14:creationId xmlns:p14="http://schemas.microsoft.com/office/powerpoint/2010/main" val="2557551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16AC-E4F4-BD49-9924-F7BADEE96C2E}"/>
              </a:ext>
            </a:extLst>
          </p:cNvPr>
          <p:cNvSpPr>
            <a:spLocks noGrp="1"/>
          </p:cNvSpPr>
          <p:nvPr>
            <p:ph type="title"/>
          </p:nvPr>
        </p:nvSpPr>
        <p:spPr>
          <a:xfrm>
            <a:off x="581192" y="702156"/>
            <a:ext cx="11029616" cy="718871"/>
          </a:xfrm>
        </p:spPr>
        <p:txBody>
          <a:bodyPr/>
          <a:lstStyle/>
          <a:p>
            <a:r>
              <a:rPr lang="en-US" b="1" dirty="0" err="1">
                <a:latin typeface="American Typewriter" panose="02090604020004020304" pitchFamily="18" charset="77"/>
              </a:rPr>
              <a:t>Config.vm.Provider</a:t>
            </a:r>
            <a:endParaRPr lang="en-US" b="1" dirty="0">
              <a:latin typeface="American Typewriter" panose="02090604020004020304" pitchFamily="18" charset="77"/>
            </a:endParaRPr>
          </a:p>
        </p:txBody>
      </p:sp>
      <p:sp>
        <p:nvSpPr>
          <p:cNvPr id="3" name="Content Placeholder 2">
            <a:extLst>
              <a:ext uri="{FF2B5EF4-FFF2-40B4-BE49-F238E27FC236}">
                <a16:creationId xmlns:a16="http://schemas.microsoft.com/office/drawing/2014/main" id="{F6CCA05F-7DB5-494C-B941-7D9185EDF93E}"/>
              </a:ext>
            </a:extLst>
          </p:cNvPr>
          <p:cNvSpPr>
            <a:spLocks noGrp="1"/>
          </p:cNvSpPr>
          <p:nvPr>
            <p:ph idx="1"/>
          </p:nvPr>
        </p:nvSpPr>
        <p:spPr/>
        <p:txBody>
          <a:bodyPr>
            <a:noAutofit/>
          </a:bodyPr>
          <a:lstStyle/>
          <a:p>
            <a:r>
              <a:rPr lang="en-US" sz="2200" dirty="0"/>
              <a:t>As a quick cheat sheet you can list multiple providers in a single </a:t>
            </a:r>
            <a:r>
              <a:rPr lang="en-US" sz="2200" dirty="0" err="1"/>
              <a:t>Vagrantfile</a:t>
            </a:r>
            <a:r>
              <a:rPr lang="en-US" sz="2200" dirty="0"/>
              <a:t> and it will go searching through each of them in order until it finds one that provides the image that you are looking for.</a:t>
            </a:r>
          </a:p>
          <a:p>
            <a:r>
              <a:rPr lang="en-US" sz="2200" dirty="0"/>
              <a:t>SO- for example, let’s say that I had a CentOS-7.5 image that I </a:t>
            </a:r>
            <a:r>
              <a:rPr lang="en-US" sz="2200" i="1" dirty="0"/>
              <a:t>desperately</a:t>
            </a:r>
            <a:r>
              <a:rPr lang="en-US" sz="2200" dirty="0"/>
              <a:t> wanted and I would </a:t>
            </a:r>
            <a:r>
              <a:rPr lang="en-US" sz="2200" b="1" i="1" dirty="0"/>
              <a:t>prefer</a:t>
            </a:r>
            <a:r>
              <a:rPr lang="en-US" sz="2200" dirty="0"/>
              <a:t> to use </a:t>
            </a:r>
            <a:r>
              <a:rPr lang="en-US" sz="2200" b="1" dirty="0" err="1"/>
              <a:t>vmware</a:t>
            </a:r>
            <a:r>
              <a:rPr lang="en-US" sz="2200" dirty="0"/>
              <a:t> to get it but, if it was not available, would settle for </a:t>
            </a:r>
            <a:r>
              <a:rPr lang="en-US" sz="2200" dirty="0" err="1"/>
              <a:t>Virtualbox</a:t>
            </a:r>
            <a:r>
              <a:rPr lang="en-US" sz="2200" dirty="0"/>
              <a:t>. </a:t>
            </a:r>
          </a:p>
          <a:p>
            <a:r>
              <a:rPr lang="en-US" sz="2200" dirty="0"/>
              <a:t>Well:</a:t>
            </a:r>
          </a:p>
          <a:p>
            <a:pPr marL="324000" lvl="1" indent="0">
              <a:buNone/>
            </a:pPr>
            <a:r>
              <a:rPr lang="en-US" sz="2200" b="1" dirty="0" err="1">
                <a:latin typeface="American Typewriter" panose="02090604020004020304" pitchFamily="18" charset="77"/>
              </a:rPr>
              <a:t>config.vm.provider</a:t>
            </a:r>
            <a:r>
              <a:rPr lang="en-US" sz="2200" b="1" dirty="0">
                <a:latin typeface="American Typewriter" panose="02090604020004020304" pitchFamily="18" charset="77"/>
              </a:rPr>
              <a:t> = “VMWare”</a:t>
            </a:r>
            <a:br>
              <a:rPr lang="en-US" sz="2200" b="1" dirty="0">
                <a:latin typeface="American Typewriter" panose="02090604020004020304" pitchFamily="18" charset="77"/>
              </a:rPr>
            </a:br>
            <a:r>
              <a:rPr lang="en-US" sz="2200" b="1" dirty="0" err="1">
                <a:latin typeface="American Typewriter" panose="02090604020004020304" pitchFamily="18" charset="77"/>
              </a:rPr>
              <a:t>config.vm.provider</a:t>
            </a:r>
            <a:r>
              <a:rPr lang="en-US" sz="2200" b="1" dirty="0">
                <a:latin typeface="American Typewriter" panose="02090604020004020304" pitchFamily="18" charset="77"/>
              </a:rPr>
              <a:t> = “</a:t>
            </a:r>
            <a:r>
              <a:rPr lang="en-US" sz="2200" b="1" dirty="0" err="1">
                <a:latin typeface="American Typewriter" panose="02090604020004020304" pitchFamily="18" charset="77"/>
              </a:rPr>
              <a:t>Virtualbox</a:t>
            </a:r>
            <a:r>
              <a:rPr lang="en-US" sz="2200" b="1" dirty="0">
                <a:latin typeface="American Typewriter" panose="02090604020004020304" pitchFamily="18" charset="77"/>
              </a:rPr>
              <a:t>” </a:t>
            </a:r>
          </a:p>
          <a:p>
            <a:pPr marL="324000" lvl="1" indent="0">
              <a:buNone/>
            </a:pPr>
            <a:endParaRPr lang="en-US" sz="2200" dirty="0"/>
          </a:p>
          <a:p>
            <a:pPr marL="324000" lvl="1" indent="0">
              <a:buNone/>
            </a:pPr>
            <a:r>
              <a:rPr lang="en-US" sz="2200" dirty="0"/>
              <a:t>Tells Vagrant that you prefer VMWare over </a:t>
            </a:r>
            <a:r>
              <a:rPr lang="en-US" sz="2200" dirty="0" err="1"/>
              <a:t>Virtualbox</a:t>
            </a:r>
            <a:r>
              <a:rPr lang="en-US" sz="2200" dirty="0"/>
              <a:t> as your provider</a:t>
            </a:r>
          </a:p>
          <a:p>
            <a:pPr marL="324000" lvl="1" indent="0">
              <a:buNone/>
            </a:pPr>
            <a:r>
              <a:rPr lang="en-US" sz="2200" dirty="0"/>
              <a:t>ALSO- you can use the </a:t>
            </a:r>
            <a:r>
              <a:rPr lang="en-US" sz="2200" b="1" dirty="0"/>
              <a:t>VAGRANT_DEFAULT_PROVIDER</a:t>
            </a:r>
            <a:r>
              <a:rPr lang="en-US" sz="2200" dirty="0"/>
              <a:t> environment variable</a:t>
            </a:r>
          </a:p>
        </p:txBody>
      </p:sp>
    </p:spTree>
    <p:extLst>
      <p:ext uri="{BB962C8B-B14F-4D97-AF65-F5344CB8AC3E}">
        <p14:creationId xmlns:p14="http://schemas.microsoft.com/office/powerpoint/2010/main" val="1201158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E04B-E7E3-3946-9039-1460AC2D3271}"/>
              </a:ext>
            </a:extLst>
          </p:cNvPr>
          <p:cNvSpPr>
            <a:spLocks noGrp="1"/>
          </p:cNvSpPr>
          <p:nvPr>
            <p:ph type="title"/>
          </p:nvPr>
        </p:nvSpPr>
        <p:spPr>
          <a:xfrm>
            <a:off x="581192" y="702156"/>
            <a:ext cx="11029616" cy="731228"/>
          </a:xfrm>
        </p:spPr>
        <p:txBody>
          <a:bodyPr/>
          <a:lstStyle/>
          <a:p>
            <a:r>
              <a:rPr lang="en-US" b="1" dirty="0" err="1"/>
              <a:t>Config.vm.provision</a:t>
            </a:r>
            <a:endParaRPr lang="en-US" b="1" dirty="0"/>
          </a:p>
        </p:txBody>
      </p:sp>
      <p:sp>
        <p:nvSpPr>
          <p:cNvPr id="3" name="Content Placeholder 2">
            <a:extLst>
              <a:ext uri="{FF2B5EF4-FFF2-40B4-BE49-F238E27FC236}">
                <a16:creationId xmlns:a16="http://schemas.microsoft.com/office/drawing/2014/main" id="{EFCAB1BA-B3BE-AB46-8098-A04C4615EA3A}"/>
              </a:ext>
            </a:extLst>
          </p:cNvPr>
          <p:cNvSpPr>
            <a:spLocks noGrp="1"/>
          </p:cNvSpPr>
          <p:nvPr>
            <p:ph idx="1"/>
          </p:nvPr>
        </p:nvSpPr>
        <p:spPr/>
        <p:txBody>
          <a:bodyPr>
            <a:noAutofit/>
          </a:bodyPr>
          <a:lstStyle/>
          <a:p>
            <a:r>
              <a:rPr lang="en-US" sz="2400" dirty="0"/>
              <a:t>AND finally we come to </a:t>
            </a:r>
            <a:r>
              <a:rPr lang="en-US" sz="2400" b="1" dirty="0"/>
              <a:t>provisioners</a:t>
            </a:r>
            <a:r>
              <a:rPr lang="en-US" sz="2400" dirty="0"/>
              <a:t>…which really lie at the heart of a lot of what Vagrant can do for you!</a:t>
            </a:r>
          </a:p>
          <a:p>
            <a:r>
              <a:rPr lang="en-US" sz="2400" dirty="0"/>
              <a:t>Vagrant comes with support for several </a:t>
            </a:r>
            <a:r>
              <a:rPr lang="en-US" sz="2400" b="1" dirty="0"/>
              <a:t>out-of-the-box</a:t>
            </a:r>
            <a:r>
              <a:rPr lang="en-US" sz="2400" dirty="0"/>
              <a:t> provisioners that allow you to create and manage a wide array of development environments</a:t>
            </a:r>
          </a:p>
          <a:p>
            <a:r>
              <a:rPr lang="en-US" sz="2400" dirty="0"/>
              <a:t>In this class, in this module and module 3 we will primarily be using </a:t>
            </a:r>
            <a:r>
              <a:rPr lang="en-US" sz="2400" b="1" dirty="0"/>
              <a:t>ansible</a:t>
            </a:r>
            <a:r>
              <a:rPr lang="en-US" sz="2400" dirty="0"/>
              <a:t> as our provisioner- but Vagrant can support:</a:t>
            </a:r>
          </a:p>
          <a:p>
            <a:pPr lvl="1"/>
            <a:r>
              <a:rPr lang="en-US" sz="2400" dirty="0"/>
              <a:t>Puppet</a:t>
            </a:r>
          </a:p>
          <a:p>
            <a:pPr lvl="1"/>
            <a:r>
              <a:rPr lang="en-US" sz="2400" dirty="0"/>
              <a:t>Salt</a:t>
            </a:r>
          </a:p>
          <a:p>
            <a:pPr lvl="1"/>
            <a:r>
              <a:rPr lang="en-US" sz="2400" dirty="0"/>
              <a:t>Chef</a:t>
            </a:r>
          </a:p>
          <a:p>
            <a:pPr lvl="1"/>
            <a:r>
              <a:rPr lang="en-US" sz="2400" dirty="0"/>
              <a:t>Shell</a:t>
            </a:r>
          </a:p>
        </p:txBody>
      </p:sp>
      <p:pic>
        <p:nvPicPr>
          <p:cNvPr id="4" name="Picture 3">
            <a:extLst>
              <a:ext uri="{FF2B5EF4-FFF2-40B4-BE49-F238E27FC236}">
                <a16:creationId xmlns:a16="http://schemas.microsoft.com/office/drawing/2014/main" id="{D46E24BA-0B70-6E4D-A325-621E8145D93C}"/>
              </a:ext>
            </a:extLst>
          </p:cNvPr>
          <p:cNvPicPr>
            <a:picLocks noChangeAspect="1"/>
          </p:cNvPicPr>
          <p:nvPr/>
        </p:nvPicPr>
        <p:blipFill>
          <a:blip r:embed="rId2"/>
          <a:stretch>
            <a:fillRect/>
          </a:stretch>
        </p:blipFill>
        <p:spPr>
          <a:xfrm>
            <a:off x="6421910" y="4025330"/>
            <a:ext cx="2832670" cy="2832670"/>
          </a:xfrm>
          <a:prstGeom prst="rect">
            <a:avLst/>
          </a:prstGeom>
        </p:spPr>
      </p:pic>
    </p:spTree>
    <p:extLst>
      <p:ext uri="{BB962C8B-B14F-4D97-AF65-F5344CB8AC3E}">
        <p14:creationId xmlns:p14="http://schemas.microsoft.com/office/powerpoint/2010/main" val="2949059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75F24-53C8-9B4E-B83A-BF1A95F3D330}"/>
              </a:ext>
            </a:extLst>
          </p:cNvPr>
          <p:cNvSpPr>
            <a:spLocks noGrp="1"/>
          </p:cNvSpPr>
          <p:nvPr>
            <p:ph type="title"/>
          </p:nvPr>
        </p:nvSpPr>
        <p:spPr>
          <a:xfrm>
            <a:off x="581192" y="702156"/>
            <a:ext cx="11029616" cy="780655"/>
          </a:xfrm>
        </p:spPr>
        <p:txBody>
          <a:bodyPr/>
          <a:lstStyle/>
          <a:p>
            <a:r>
              <a:rPr lang="en-US" dirty="0"/>
              <a:t>Provisioners (continued)</a:t>
            </a:r>
          </a:p>
        </p:txBody>
      </p:sp>
      <p:sp>
        <p:nvSpPr>
          <p:cNvPr id="3" name="Content Placeholder 2">
            <a:extLst>
              <a:ext uri="{FF2B5EF4-FFF2-40B4-BE49-F238E27FC236}">
                <a16:creationId xmlns:a16="http://schemas.microsoft.com/office/drawing/2014/main" id="{EEC74604-1799-B447-B1F5-73905C7DAA77}"/>
              </a:ext>
            </a:extLst>
          </p:cNvPr>
          <p:cNvSpPr>
            <a:spLocks noGrp="1"/>
          </p:cNvSpPr>
          <p:nvPr>
            <p:ph idx="1"/>
          </p:nvPr>
        </p:nvSpPr>
        <p:spPr>
          <a:xfrm>
            <a:off x="581192" y="1482811"/>
            <a:ext cx="11029615" cy="4492539"/>
          </a:xfrm>
        </p:spPr>
        <p:txBody>
          <a:bodyPr>
            <a:normAutofit lnSpcReduction="10000"/>
          </a:bodyPr>
          <a:lstStyle/>
          <a:p>
            <a:r>
              <a:rPr lang="en-US" sz="2400" dirty="0"/>
              <a:t>There are three cases where provisioners are run:</a:t>
            </a:r>
          </a:p>
          <a:p>
            <a:pPr lvl="1"/>
            <a:r>
              <a:rPr lang="en-US" sz="2400" dirty="0"/>
              <a:t>On the command </a:t>
            </a:r>
            <a:r>
              <a:rPr lang="en-US" sz="2400" b="1" dirty="0"/>
              <a:t>vagrant up</a:t>
            </a:r>
            <a:r>
              <a:rPr lang="en-US" sz="2400" dirty="0"/>
              <a:t> we will load and run a provisioner automatically</a:t>
            </a:r>
          </a:p>
          <a:p>
            <a:pPr lvl="1"/>
            <a:r>
              <a:rPr lang="en-US" sz="2400" dirty="0"/>
              <a:t>On the command </a:t>
            </a:r>
            <a:r>
              <a:rPr lang="en-US" sz="2400" b="1" dirty="0"/>
              <a:t>vagrant provision</a:t>
            </a:r>
          </a:p>
          <a:p>
            <a:pPr lvl="1"/>
            <a:r>
              <a:rPr lang="en-US" sz="2400" dirty="0"/>
              <a:t>On the command </a:t>
            </a:r>
            <a:r>
              <a:rPr lang="en-US" sz="2400" b="1" dirty="0"/>
              <a:t>vagrant reload –provision</a:t>
            </a:r>
            <a:r>
              <a:rPr lang="en-US" sz="2400" dirty="0"/>
              <a:t> to both restart AND re-provision the virtual machine</a:t>
            </a:r>
          </a:p>
          <a:p>
            <a:r>
              <a:rPr lang="en-US" sz="2400" dirty="0"/>
              <a:t>You </a:t>
            </a:r>
            <a:r>
              <a:rPr lang="en-US" sz="2400" b="1" dirty="0"/>
              <a:t>CAN</a:t>
            </a:r>
            <a:r>
              <a:rPr lang="en-US" sz="2400" dirty="0"/>
              <a:t> set a provisioner to run every time you run </a:t>
            </a:r>
            <a:r>
              <a:rPr lang="en-US" sz="2400" b="1" dirty="0"/>
              <a:t>vagrant up</a:t>
            </a:r>
            <a:r>
              <a:rPr lang="en-US" sz="2400" dirty="0"/>
              <a:t> by adding in</a:t>
            </a:r>
            <a:r>
              <a:rPr lang="en-US" dirty="0"/>
              <a:t>:</a:t>
            </a:r>
          </a:p>
          <a:p>
            <a:pPr marL="0" indent="0">
              <a:buNone/>
            </a:pPr>
            <a:r>
              <a:rPr lang="en-US" dirty="0" err="1">
                <a:solidFill>
                  <a:srgbClr val="002060"/>
                </a:solidFill>
                <a:latin typeface="American Typewriter" panose="02090604020004020304" pitchFamily="18" charset="77"/>
              </a:rPr>
              <a:t>Vagrant.</a:t>
            </a:r>
            <a:r>
              <a:rPr lang="en-US" b="1" dirty="0" err="1">
                <a:solidFill>
                  <a:srgbClr val="002060"/>
                </a:solidFill>
                <a:latin typeface="American Typewriter" panose="02090604020004020304" pitchFamily="18" charset="77"/>
              </a:rPr>
              <a:t>configure</a:t>
            </a:r>
            <a:r>
              <a:rPr lang="en-US" dirty="0">
                <a:solidFill>
                  <a:srgbClr val="002060"/>
                </a:solidFill>
                <a:latin typeface="American Typewriter" panose="02090604020004020304" pitchFamily="18" charset="77"/>
              </a:rPr>
              <a:t>("2") </a:t>
            </a:r>
            <a:r>
              <a:rPr lang="en-US" b="1" dirty="0">
                <a:solidFill>
                  <a:srgbClr val="002060"/>
                </a:solidFill>
                <a:latin typeface="American Typewriter" panose="02090604020004020304" pitchFamily="18" charset="77"/>
              </a:rPr>
              <a:t>do</a:t>
            </a:r>
            <a:r>
              <a:rPr lang="en-US" dirty="0">
                <a:solidFill>
                  <a:srgbClr val="002060"/>
                </a:solidFill>
                <a:latin typeface="American Typewriter" panose="02090604020004020304" pitchFamily="18" charset="77"/>
              </a:rPr>
              <a:t> </a:t>
            </a:r>
            <a:r>
              <a:rPr lang="en-US" b="1" dirty="0">
                <a:solidFill>
                  <a:srgbClr val="002060"/>
                </a:solidFill>
                <a:latin typeface="American Typewriter" panose="02090604020004020304" pitchFamily="18" charset="77"/>
              </a:rPr>
              <a:t>|</a:t>
            </a:r>
            <a:r>
              <a:rPr lang="en-US" dirty="0">
                <a:solidFill>
                  <a:srgbClr val="002060"/>
                </a:solidFill>
                <a:latin typeface="American Typewriter" panose="02090604020004020304" pitchFamily="18" charset="77"/>
              </a:rPr>
              <a:t>config</a:t>
            </a:r>
            <a:r>
              <a:rPr lang="en-US" b="1" dirty="0">
                <a:solidFill>
                  <a:srgbClr val="002060"/>
                </a:solidFill>
                <a:latin typeface="American Typewriter" panose="02090604020004020304" pitchFamily="18" charset="77"/>
              </a:rPr>
              <a:t>|</a:t>
            </a:r>
            <a:r>
              <a:rPr lang="en-US" dirty="0">
                <a:solidFill>
                  <a:srgbClr val="002060"/>
                </a:solidFill>
                <a:latin typeface="American Typewriter" panose="02090604020004020304" pitchFamily="18" charset="77"/>
              </a:rPr>
              <a:t> </a:t>
            </a:r>
          </a:p>
          <a:p>
            <a:pPr marL="0" indent="0">
              <a:buNone/>
            </a:pPr>
            <a:r>
              <a:rPr lang="en-US" dirty="0">
                <a:solidFill>
                  <a:srgbClr val="002060"/>
                </a:solidFill>
                <a:latin typeface="American Typewriter" panose="02090604020004020304" pitchFamily="18" charset="77"/>
              </a:rPr>
              <a:t>	</a:t>
            </a:r>
            <a:r>
              <a:rPr lang="en-US" dirty="0" err="1">
                <a:solidFill>
                  <a:srgbClr val="002060"/>
                </a:solidFill>
                <a:latin typeface="American Typewriter" panose="02090604020004020304" pitchFamily="18" charset="77"/>
              </a:rPr>
              <a:t>config.</a:t>
            </a:r>
            <a:r>
              <a:rPr lang="en-US" b="1" dirty="0" err="1">
                <a:solidFill>
                  <a:srgbClr val="002060"/>
                </a:solidFill>
                <a:latin typeface="American Typewriter" panose="02090604020004020304" pitchFamily="18" charset="77"/>
              </a:rPr>
              <a:t>vm</a:t>
            </a:r>
            <a:r>
              <a:rPr lang="en-US" dirty="0" err="1">
                <a:solidFill>
                  <a:srgbClr val="002060"/>
                </a:solidFill>
                <a:latin typeface="American Typewriter" panose="02090604020004020304" pitchFamily="18" charset="77"/>
              </a:rPr>
              <a:t>.</a:t>
            </a:r>
            <a:r>
              <a:rPr lang="en-US" b="1" dirty="0" err="1">
                <a:solidFill>
                  <a:srgbClr val="002060"/>
                </a:solidFill>
                <a:latin typeface="American Typewriter" panose="02090604020004020304" pitchFamily="18" charset="77"/>
              </a:rPr>
              <a:t>provision</a:t>
            </a:r>
            <a:r>
              <a:rPr lang="en-US" dirty="0">
                <a:solidFill>
                  <a:srgbClr val="002060"/>
                </a:solidFill>
                <a:latin typeface="American Typewriter" panose="02090604020004020304" pitchFamily="18" charset="77"/>
              </a:rPr>
              <a:t> "shell", inline: "echo hello", </a:t>
            </a:r>
          </a:p>
          <a:p>
            <a:pPr marL="0" indent="0">
              <a:buNone/>
            </a:pPr>
            <a:r>
              <a:rPr lang="en-US" dirty="0">
                <a:solidFill>
                  <a:srgbClr val="002060"/>
                </a:solidFill>
                <a:highlight>
                  <a:srgbClr val="FFFF00"/>
                </a:highlight>
                <a:latin typeface="American Typewriter" panose="02090604020004020304" pitchFamily="18" charset="77"/>
              </a:rPr>
              <a:t>	run: "always" </a:t>
            </a:r>
          </a:p>
          <a:p>
            <a:pPr marL="0" indent="0">
              <a:buNone/>
            </a:pPr>
            <a:r>
              <a:rPr lang="en-US" b="1" dirty="0">
                <a:solidFill>
                  <a:srgbClr val="002060"/>
                </a:solidFill>
                <a:latin typeface="American Typewriter" panose="02090604020004020304" pitchFamily="18" charset="77"/>
              </a:rPr>
              <a:t>end</a:t>
            </a:r>
            <a:endParaRPr lang="en-US" dirty="0">
              <a:solidFill>
                <a:srgbClr val="002060"/>
              </a:solidFill>
              <a:latin typeface="American Typewriter" panose="02090604020004020304" pitchFamily="18" charset="77"/>
            </a:endParaRPr>
          </a:p>
        </p:txBody>
      </p:sp>
    </p:spTree>
    <p:extLst>
      <p:ext uri="{BB962C8B-B14F-4D97-AF65-F5344CB8AC3E}">
        <p14:creationId xmlns:p14="http://schemas.microsoft.com/office/powerpoint/2010/main" val="572624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9331A-99A7-3A46-8BD5-305BAC564189}"/>
              </a:ext>
            </a:extLst>
          </p:cNvPr>
          <p:cNvSpPr>
            <a:spLocks noGrp="1"/>
          </p:cNvSpPr>
          <p:nvPr>
            <p:ph type="title"/>
          </p:nvPr>
        </p:nvSpPr>
        <p:spPr>
          <a:xfrm>
            <a:off x="581192" y="702156"/>
            <a:ext cx="11029616" cy="632374"/>
          </a:xfrm>
        </p:spPr>
        <p:txBody>
          <a:bodyPr/>
          <a:lstStyle/>
          <a:p>
            <a:r>
              <a:rPr lang="en-US" dirty="0"/>
              <a:t>Provisioners (continued)</a:t>
            </a:r>
          </a:p>
        </p:txBody>
      </p:sp>
      <p:sp>
        <p:nvSpPr>
          <p:cNvPr id="3" name="Content Placeholder 2">
            <a:extLst>
              <a:ext uri="{FF2B5EF4-FFF2-40B4-BE49-F238E27FC236}">
                <a16:creationId xmlns:a16="http://schemas.microsoft.com/office/drawing/2014/main" id="{940CF5FC-EB26-3741-968A-618475240DAB}"/>
              </a:ext>
            </a:extLst>
          </p:cNvPr>
          <p:cNvSpPr>
            <a:spLocks noGrp="1"/>
          </p:cNvSpPr>
          <p:nvPr>
            <p:ph idx="1"/>
          </p:nvPr>
        </p:nvSpPr>
        <p:spPr>
          <a:xfrm>
            <a:off x="581192" y="1334530"/>
            <a:ext cx="11029615" cy="5523470"/>
          </a:xfrm>
        </p:spPr>
        <p:txBody>
          <a:bodyPr>
            <a:normAutofit/>
          </a:bodyPr>
          <a:lstStyle/>
          <a:p>
            <a:r>
              <a:rPr lang="en-US" sz="2200" dirty="0"/>
              <a:t>You can also run multiple provisioners together in a single vagrant file AND mix them together….so maybe you have an ansible file and a shell that you want to run? Well you can easily tell Vagrant to run each of them and the order you want them run in the </a:t>
            </a:r>
            <a:r>
              <a:rPr lang="en-US" sz="2200" b="1" dirty="0" err="1"/>
              <a:t>config.vm.provisioner</a:t>
            </a:r>
            <a:r>
              <a:rPr lang="en-US" sz="2200" dirty="0"/>
              <a:t> section:</a:t>
            </a:r>
          </a:p>
          <a:p>
            <a:pPr marL="0" indent="0">
              <a:buNone/>
            </a:pPr>
            <a:endParaRPr lang="en-US" sz="2200" dirty="0"/>
          </a:p>
          <a:p>
            <a:pPr marL="0" indent="0">
              <a:buNone/>
            </a:pPr>
            <a:r>
              <a:rPr lang="en-US" dirty="0" err="1">
                <a:solidFill>
                  <a:srgbClr val="002060"/>
                </a:solidFill>
                <a:latin typeface="American Typewriter" panose="02090604020004020304" pitchFamily="18" charset="77"/>
              </a:rPr>
              <a:t>Vagrant.</a:t>
            </a:r>
            <a:r>
              <a:rPr lang="en-US" b="1" dirty="0" err="1">
                <a:solidFill>
                  <a:srgbClr val="002060"/>
                </a:solidFill>
                <a:latin typeface="American Typewriter" panose="02090604020004020304" pitchFamily="18" charset="77"/>
              </a:rPr>
              <a:t>configure</a:t>
            </a:r>
            <a:r>
              <a:rPr lang="en-US" dirty="0">
                <a:solidFill>
                  <a:srgbClr val="002060"/>
                </a:solidFill>
                <a:latin typeface="American Typewriter" panose="02090604020004020304" pitchFamily="18" charset="77"/>
              </a:rPr>
              <a:t>("2") </a:t>
            </a:r>
            <a:r>
              <a:rPr lang="en-US" b="1" dirty="0">
                <a:solidFill>
                  <a:srgbClr val="002060"/>
                </a:solidFill>
                <a:latin typeface="American Typewriter" panose="02090604020004020304" pitchFamily="18" charset="77"/>
              </a:rPr>
              <a:t>do</a:t>
            </a:r>
            <a:r>
              <a:rPr lang="en-US" dirty="0">
                <a:solidFill>
                  <a:srgbClr val="002060"/>
                </a:solidFill>
                <a:latin typeface="American Typewriter" panose="02090604020004020304" pitchFamily="18" charset="77"/>
              </a:rPr>
              <a:t> </a:t>
            </a:r>
            <a:r>
              <a:rPr lang="en-US" b="1" dirty="0">
                <a:solidFill>
                  <a:srgbClr val="002060"/>
                </a:solidFill>
                <a:latin typeface="American Typewriter" panose="02090604020004020304" pitchFamily="18" charset="77"/>
              </a:rPr>
              <a:t>|</a:t>
            </a:r>
            <a:r>
              <a:rPr lang="en-US" dirty="0">
                <a:solidFill>
                  <a:srgbClr val="002060"/>
                </a:solidFill>
                <a:latin typeface="American Typewriter" panose="02090604020004020304" pitchFamily="18" charset="77"/>
              </a:rPr>
              <a:t>config</a:t>
            </a:r>
            <a:r>
              <a:rPr lang="en-US" b="1" dirty="0">
                <a:solidFill>
                  <a:srgbClr val="002060"/>
                </a:solidFill>
                <a:latin typeface="American Typewriter" panose="02090604020004020304" pitchFamily="18" charset="77"/>
              </a:rPr>
              <a:t>|</a:t>
            </a:r>
            <a:r>
              <a:rPr lang="en-US" dirty="0">
                <a:solidFill>
                  <a:srgbClr val="002060"/>
                </a:solidFill>
                <a:latin typeface="American Typewriter" panose="02090604020004020304" pitchFamily="18" charset="77"/>
              </a:rPr>
              <a:t> </a:t>
            </a:r>
          </a:p>
          <a:p>
            <a:pPr marL="0" indent="0">
              <a:buNone/>
            </a:pPr>
            <a:r>
              <a:rPr lang="en-US" dirty="0">
                <a:solidFill>
                  <a:srgbClr val="002060"/>
                </a:solidFill>
                <a:latin typeface="American Typewriter" panose="02090604020004020304" pitchFamily="18" charset="77"/>
              </a:rPr>
              <a:t>	</a:t>
            </a:r>
            <a:r>
              <a:rPr lang="en-US" dirty="0" err="1">
                <a:solidFill>
                  <a:srgbClr val="002060"/>
                </a:solidFill>
                <a:latin typeface="American Typewriter" panose="02090604020004020304" pitchFamily="18" charset="77"/>
              </a:rPr>
              <a:t>config.</a:t>
            </a:r>
            <a:r>
              <a:rPr lang="en-US" b="1" dirty="0" err="1">
                <a:solidFill>
                  <a:srgbClr val="002060"/>
                </a:solidFill>
                <a:latin typeface="American Typewriter" panose="02090604020004020304" pitchFamily="18" charset="77"/>
              </a:rPr>
              <a:t>vm</a:t>
            </a:r>
            <a:r>
              <a:rPr lang="en-US" dirty="0" err="1">
                <a:solidFill>
                  <a:srgbClr val="002060"/>
                </a:solidFill>
                <a:latin typeface="American Typewriter" panose="02090604020004020304" pitchFamily="18" charset="77"/>
              </a:rPr>
              <a:t>.</a:t>
            </a:r>
            <a:r>
              <a:rPr lang="en-US" b="1" dirty="0" err="1">
                <a:solidFill>
                  <a:srgbClr val="002060"/>
                </a:solidFill>
                <a:latin typeface="American Typewriter" panose="02090604020004020304" pitchFamily="18" charset="77"/>
              </a:rPr>
              <a:t>provision</a:t>
            </a:r>
            <a:r>
              <a:rPr lang="en-US" dirty="0">
                <a:solidFill>
                  <a:srgbClr val="002060"/>
                </a:solidFill>
                <a:latin typeface="American Typewriter" panose="02090604020004020304" pitchFamily="18" charset="77"/>
              </a:rPr>
              <a:t> "do-this", type: "shell", </a:t>
            </a:r>
          </a:p>
          <a:p>
            <a:pPr marL="0" indent="0">
              <a:buNone/>
            </a:pPr>
            <a:r>
              <a:rPr lang="en-US" dirty="0">
                <a:solidFill>
                  <a:srgbClr val="002060"/>
                </a:solidFill>
                <a:latin typeface="American Typewriter" panose="02090604020004020304" pitchFamily="18" charset="77"/>
              </a:rPr>
              <a:t>		</a:t>
            </a:r>
            <a:r>
              <a:rPr lang="en-US" dirty="0" err="1">
                <a:solidFill>
                  <a:srgbClr val="002060"/>
                </a:solidFill>
                <a:latin typeface="American Typewriter" panose="02090604020004020304" pitchFamily="18" charset="77"/>
              </a:rPr>
              <a:t>preserve_order</a:t>
            </a:r>
            <a:r>
              <a:rPr lang="en-US" dirty="0">
                <a:solidFill>
                  <a:srgbClr val="002060"/>
                </a:solidFill>
                <a:latin typeface="American Typewriter" panose="02090604020004020304" pitchFamily="18" charset="77"/>
              </a:rPr>
              <a:t>: </a:t>
            </a:r>
            <a:r>
              <a:rPr lang="en-US" b="1" dirty="0">
                <a:solidFill>
                  <a:srgbClr val="002060"/>
                </a:solidFill>
                <a:latin typeface="American Typewriter" panose="02090604020004020304" pitchFamily="18" charset="77"/>
              </a:rPr>
              <a:t>true</a:t>
            </a:r>
            <a:r>
              <a:rPr lang="en-US" dirty="0">
                <a:solidFill>
                  <a:srgbClr val="002060"/>
                </a:solidFill>
                <a:latin typeface="American Typewriter" panose="02090604020004020304" pitchFamily="18" charset="77"/>
              </a:rPr>
              <a:t>, </a:t>
            </a:r>
          </a:p>
          <a:p>
            <a:pPr marL="0" indent="0">
              <a:buNone/>
            </a:pPr>
            <a:r>
              <a:rPr lang="en-US" dirty="0">
                <a:solidFill>
                  <a:srgbClr val="002060"/>
                </a:solidFill>
                <a:latin typeface="American Typewriter" panose="02090604020004020304" pitchFamily="18" charset="77"/>
              </a:rPr>
              <a:t>		inline: "echo FIRST!" </a:t>
            </a:r>
          </a:p>
          <a:p>
            <a:pPr marL="0" indent="0">
              <a:buNone/>
            </a:pPr>
            <a:r>
              <a:rPr lang="en-US" dirty="0">
                <a:solidFill>
                  <a:srgbClr val="002060"/>
                </a:solidFill>
                <a:latin typeface="American Typewriter" panose="02090604020004020304" pitchFamily="18" charset="77"/>
              </a:rPr>
              <a:t>	</a:t>
            </a:r>
            <a:r>
              <a:rPr lang="en-US" dirty="0" err="1">
                <a:solidFill>
                  <a:srgbClr val="002060"/>
                </a:solidFill>
                <a:latin typeface="American Typewriter" panose="02090604020004020304" pitchFamily="18" charset="77"/>
              </a:rPr>
              <a:t>config.</a:t>
            </a:r>
            <a:r>
              <a:rPr lang="en-US" b="1" dirty="0" err="1">
                <a:solidFill>
                  <a:srgbClr val="002060"/>
                </a:solidFill>
                <a:latin typeface="American Typewriter" panose="02090604020004020304" pitchFamily="18" charset="77"/>
              </a:rPr>
              <a:t>vm</a:t>
            </a:r>
            <a:r>
              <a:rPr lang="en-US" dirty="0" err="1">
                <a:solidFill>
                  <a:srgbClr val="002060"/>
                </a:solidFill>
                <a:latin typeface="American Typewriter" panose="02090604020004020304" pitchFamily="18" charset="77"/>
              </a:rPr>
              <a:t>.</a:t>
            </a:r>
            <a:r>
              <a:rPr lang="en-US" b="1" dirty="0" err="1">
                <a:solidFill>
                  <a:srgbClr val="002060"/>
                </a:solidFill>
                <a:latin typeface="American Typewriter" panose="02090604020004020304" pitchFamily="18" charset="77"/>
              </a:rPr>
              <a:t>provision</a:t>
            </a:r>
            <a:r>
              <a:rPr lang="en-US" dirty="0">
                <a:solidFill>
                  <a:srgbClr val="002060"/>
                </a:solidFill>
                <a:latin typeface="American Typewriter" panose="02090604020004020304" pitchFamily="18" charset="77"/>
              </a:rPr>
              <a:t> "then-this", type: "shell", </a:t>
            </a:r>
          </a:p>
          <a:p>
            <a:pPr marL="0" indent="0">
              <a:buNone/>
            </a:pPr>
            <a:r>
              <a:rPr lang="en-US" dirty="0">
                <a:solidFill>
                  <a:srgbClr val="002060"/>
                </a:solidFill>
                <a:latin typeface="American Typewriter" panose="02090604020004020304" pitchFamily="18" charset="77"/>
              </a:rPr>
              <a:t>		</a:t>
            </a:r>
            <a:r>
              <a:rPr lang="en-US" dirty="0" err="1">
                <a:solidFill>
                  <a:srgbClr val="002060"/>
                </a:solidFill>
                <a:latin typeface="American Typewriter" panose="02090604020004020304" pitchFamily="18" charset="77"/>
              </a:rPr>
              <a:t>preserve_order</a:t>
            </a:r>
            <a:r>
              <a:rPr lang="en-US" dirty="0">
                <a:solidFill>
                  <a:srgbClr val="002060"/>
                </a:solidFill>
                <a:latin typeface="American Typewriter" panose="02090604020004020304" pitchFamily="18" charset="77"/>
              </a:rPr>
              <a:t>: </a:t>
            </a:r>
            <a:r>
              <a:rPr lang="en-US" b="1" dirty="0">
                <a:solidFill>
                  <a:srgbClr val="002060"/>
                </a:solidFill>
                <a:latin typeface="American Typewriter" panose="02090604020004020304" pitchFamily="18" charset="77"/>
              </a:rPr>
              <a:t>true</a:t>
            </a:r>
            <a:r>
              <a:rPr lang="en-US" dirty="0">
                <a:solidFill>
                  <a:srgbClr val="002060"/>
                </a:solidFill>
                <a:latin typeface="American Typewriter" panose="02090604020004020304" pitchFamily="18" charset="77"/>
              </a:rPr>
              <a:t>, </a:t>
            </a:r>
          </a:p>
          <a:p>
            <a:pPr marL="0" indent="0">
              <a:buNone/>
            </a:pPr>
            <a:r>
              <a:rPr lang="en-US" dirty="0">
                <a:solidFill>
                  <a:srgbClr val="002060"/>
                </a:solidFill>
                <a:latin typeface="American Typewriter" panose="02090604020004020304" pitchFamily="18" charset="77"/>
              </a:rPr>
              <a:t>		inline: "echo SECOND!" </a:t>
            </a:r>
          </a:p>
          <a:p>
            <a:pPr marL="0" indent="0">
              <a:buNone/>
            </a:pPr>
            <a:r>
              <a:rPr lang="en-US" b="1" dirty="0">
                <a:solidFill>
                  <a:srgbClr val="002060"/>
                </a:solidFill>
                <a:latin typeface="American Typewriter" panose="02090604020004020304" pitchFamily="18" charset="77"/>
              </a:rPr>
              <a:t>end</a:t>
            </a:r>
            <a:endParaRPr lang="en-US" dirty="0">
              <a:solidFill>
                <a:srgbClr val="002060"/>
              </a:solidFill>
              <a:latin typeface="American Typewriter" panose="02090604020004020304" pitchFamily="18" charset="77"/>
            </a:endParaRPr>
          </a:p>
        </p:txBody>
      </p:sp>
      <p:pic>
        <p:nvPicPr>
          <p:cNvPr id="4" name="Picture 3">
            <a:extLst>
              <a:ext uri="{FF2B5EF4-FFF2-40B4-BE49-F238E27FC236}">
                <a16:creationId xmlns:a16="http://schemas.microsoft.com/office/drawing/2014/main" id="{CC745282-9B42-DB43-A81C-6C6AEBFEF234}"/>
              </a:ext>
            </a:extLst>
          </p:cNvPr>
          <p:cNvPicPr>
            <a:picLocks noChangeAspect="1"/>
          </p:cNvPicPr>
          <p:nvPr/>
        </p:nvPicPr>
        <p:blipFill>
          <a:blip r:embed="rId2"/>
          <a:stretch>
            <a:fillRect/>
          </a:stretch>
        </p:blipFill>
        <p:spPr>
          <a:xfrm>
            <a:off x="7136542" y="3802620"/>
            <a:ext cx="3924300" cy="2070100"/>
          </a:xfrm>
          <a:prstGeom prst="rect">
            <a:avLst/>
          </a:prstGeom>
        </p:spPr>
      </p:pic>
    </p:spTree>
    <p:extLst>
      <p:ext uri="{BB962C8B-B14F-4D97-AF65-F5344CB8AC3E}">
        <p14:creationId xmlns:p14="http://schemas.microsoft.com/office/powerpoint/2010/main" val="3381374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7CBE-FCBF-3541-AE7C-C1BE4919E195}"/>
              </a:ext>
            </a:extLst>
          </p:cNvPr>
          <p:cNvSpPr>
            <a:spLocks noGrp="1"/>
          </p:cNvSpPr>
          <p:nvPr>
            <p:ph type="title"/>
          </p:nvPr>
        </p:nvSpPr>
        <p:spPr/>
        <p:txBody>
          <a:bodyPr/>
          <a:lstStyle/>
          <a:p>
            <a:r>
              <a:rPr lang="en-US" b="1" dirty="0"/>
              <a:t>Provisioners can do even more!</a:t>
            </a:r>
          </a:p>
        </p:txBody>
      </p:sp>
      <p:sp>
        <p:nvSpPr>
          <p:cNvPr id="3" name="Content Placeholder 2">
            <a:extLst>
              <a:ext uri="{FF2B5EF4-FFF2-40B4-BE49-F238E27FC236}">
                <a16:creationId xmlns:a16="http://schemas.microsoft.com/office/drawing/2014/main" id="{BDD46D20-02D1-8C4A-A754-5D670446B821}"/>
              </a:ext>
            </a:extLst>
          </p:cNvPr>
          <p:cNvSpPr>
            <a:spLocks noGrp="1"/>
          </p:cNvSpPr>
          <p:nvPr>
            <p:ph idx="1"/>
          </p:nvPr>
        </p:nvSpPr>
        <p:spPr/>
        <p:txBody>
          <a:bodyPr/>
          <a:lstStyle/>
          <a:p>
            <a:r>
              <a:rPr lang="en-US" sz="2400" dirty="0"/>
              <a:t>ANOTHER powerful aspect of the </a:t>
            </a:r>
            <a:r>
              <a:rPr lang="en-US" sz="2400" b="1" dirty="0"/>
              <a:t>provisioner</a:t>
            </a:r>
            <a:r>
              <a:rPr lang="en-US" sz="2400" dirty="0"/>
              <a:t> section of the </a:t>
            </a:r>
            <a:r>
              <a:rPr lang="en-US" sz="2400" dirty="0" err="1"/>
              <a:t>Vagrantfile</a:t>
            </a:r>
            <a:r>
              <a:rPr lang="en-US" sz="2400" dirty="0"/>
              <a:t> is the fact that it can copy files </a:t>
            </a:r>
            <a:r>
              <a:rPr lang="en-US" sz="2400" b="1" dirty="0"/>
              <a:t>from your host OS to your Vagrant machine</a:t>
            </a:r>
            <a:r>
              <a:rPr lang="en-US" sz="2400" dirty="0"/>
              <a:t> </a:t>
            </a:r>
            <a:r>
              <a:rPr lang="en-US" sz="2400" i="1" dirty="0"/>
              <a:t>without</a:t>
            </a:r>
            <a:r>
              <a:rPr lang="en-US" sz="2400" dirty="0"/>
              <a:t> the need to mount!!</a:t>
            </a:r>
          </a:p>
          <a:p>
            <a:r>
              <a:rPr lang="en-US" sz="2400" dirty="0"/>
              <a:t>SO- if I want to copy, say, a </a:t>
            </a:r>
            <a:r>
              <a:rPr lang="en-US" sz="2400" b="1" dirty="0"/>
              <a:t>.</a:t>
            </a:r>
            <a:r>
              <a:rPr lang="en-US" sz="2400" b="1" dirty="0" err="1"/>
              <a:t>gitconfig</a:t>
            </a:r>
            <a:r>
              <a:rPr lang="en-US" sz="2400" dirty="0"/>
              <a:t> file from my host machine ONTO my virtual machine I could add this to the </a:t>
            </a:r>
            <a:r>
              <a:rPr lang="en-US" sz="2400" b="1" dirty="0"/>
              <a:t>provisioner</a:t>
            </a:r>
            <a:r>
              <a:rPr lang="en-US" sz="2400" dirty="0"/>
              <a:t> section of my </a:t>
            </a:r>
            <a:r>
              <a:rPr lang="en-US" sz="2400" dirty="0" err="1"/>
              <a:t>Vagrantfile</a:t>
            </a:r>
            <a:r>
              <a:rPr lang="en-US" sz="2400" dirty="0"/>
              <a:t>:</a:t>
            </a:r>
          </a:p>
          <a:p>
            <a:pPr marL="0" indent="0">
              <a:buNone/>
            </a:pPr>
            <a:endParaRPr lang="en-US" dirty="0"/>
          </a:p>
          <a:p>
            <a:pPr marL="0" indent="0">
              <a:buNone/>
            </a:pPr>
            <a:r>
              <a:rPr lang="en-US" sz="2200" dirty="0" err="1">
                <a:solidFill>
                  <a:srgbClr val="002060"/>
                </a:solidFill>
                <a:latin typeface="American Typewriter" panose="02090604020004020304" pitchFamily="18" charset="77"/>
              </a:rPr>
              <a:t>config.</a:t>
            </a:r>
            <a:r>
              <a:rPr lang="en-US" sz="2200" b="1" dirty="0" err="1">
                <a:solidFill>
                  <a:srgbClr val="002060"/>
                </a:solidFill>
                <a:latin typeface="American Typewriter" panose="02090604020004020304" pitchFamily="18" charset="77"/>
              </a:rPr>
              <a:t>vm</a:t>
            </a:r>
            <a:r>
              <a:rPr lang="en-US" sz="2200" dirty="0" err="1">
                <a:solidFill>
                  <a:srgbClr val="002060"/>
                </a:solidFill>
                <a:latin typeface="American Typewriter" panose="02090604020004020304" pitchFamily="18" charset="77"/>
              </a:rPr>
              <a:t>.</a:t>
            </a:r>
            <a:r>
              <a:rPr lang="en-US" sz="2200" b="1" dirty="0" err="1">
                <a:solidFill>
                  <a:srgbClr val="002060"/>
                </a:solidFill>
                <a:latin typeface="American Typewriter" panose="02090604020004020304" pitchFamily="18" charset="77"/>
              </a:rPr>
              <a:t>provision</a:t>
            </a:r>
            <a:r>
              <a:rPr lang="en-US" sz="2200" dirty="0">
                <a:solidFill>
                  <a:srgbClr val="002060"/>
                </a:solidFill>
                <a:latin typeface="American Typewriter" panose="02090604020004020304" pitchFamily="18" charset="77"/>
              </a:rPr>
              <a:t> "file", source: "~/.</a:t>
            </a:r>
            <a:r>
              <a:rPr lang="en-US" sz="2200" dirty="0" err="1">
                <a:solidFill>
                  <a:srgbClr val="002060"/>
                </a:solidFill>
                <a:latin typeface="American Typewriter" panose="02090604020004020304" pitchFamily="18" charset="77"/>
              </a:rPr>
              <a:t>gitconfig</a:t>
            </a:r>
            <a:r>
              <a:rPr lang="en-US" sz="2200" dirty="0">
                <a:solidFill>
                  <a:srgbClr val="002060"/>
                </a:solidFill>
                <a:latin typeface="American Typewriter" panose="02090604020004020304" pitchFamily="18" charset="77"/>
              </a:rPr>
              <a:t>", destination: ".</a:t>
            </a:r>
            <a:r>
              <a:rPr lang="en-US" sz="2200" dirty="0" err="1">
                <a:solidFill>
                  <a:srgbClr val="002060"/>
                </a:solidFill>
                <a:latin typeface="American Typewriter" panose="02090604020004020304" pitchFamily="18" charset="77"/>
              </a:rPr>
              <a:t>gitconfig</a:t>
            </a:r>
            <a:r>
              <a:rPr lang="en-US" sz="2200" dirty="0">
                <a:solidFill>
                  <a:srgbClr val="002060"/>
                </a:solidFill>
                <a:latin typeface="American Typewriter" panose="02090604020004020304" pitchFamily="18" charset="77"/>
              </a:rPr>
              <a:t>" </a:t>
            </a:r>
            <a:br>
              <a:rPr lang="en-US" sz="2200" dirty="0">
                <a:solidFill>
                  <a:srgbClr val="002060"/>
                </a:solidFill>
                <a:latin typeface="American Typewriter" panose="02090604020004020304" pitchFamily="18" charset="77"/>
              </a:rPr>
            </a:br>
            <a:endParaRPr lang="en-US" sz="2200" dirty="0">
              <a:solidFill>
                <a:srgbClr val="002060"/>
              </a:solidFill>
              <a:latin typeface="American Typewriter" panose="02090604020004020304" pitchFamily="18" charset="77"/>
            </a:endParaRPr>
          </a:p>
        </p:txBody>
      </p:sp>
    </p:spTree>
    <p:extLst>
      <p:ext uri="{BB962C8B-B14F-4D97-AF65-F5344CB8AC3E}">
        <p14:creationId xmlns:p14="http://schemas.microsoft.com/office/powerpoint/2010/main" val="909706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14D6-52C2-B44C-AA05-5D7A56E0B5AB}"/>
              </a:ext>
            </a:extLst>
          </p:cNvPr>
          <p:cNvSpPr>
            <a:spLocks noGrp="1"/>
          </p:cNvSpPr>
          <p:nvPr>
            <p:ph type="title"/>
          </p:nvPr>
        </p:nvSpPr>
        <p:spPr>
          <a:xfrm>
            <a:off x="581192" y="702156"/>
            <a:ext cx="11029616" cy="506534"/>
          </a:xfrm>
        </p:spPr>
        <p:txBody>
          <a:bodyPr>
            <a:normAutofit fontScale="90000"/>
          </a:bodyPr>
          <a:lstStyle/>
          <a:p>
            <a:r>
              <a:rPr lang="en-US" dirty="0"/>
              <a:t>The infrastructure manager</a:t>
            </a:r>
          </a:p>
        </p:txBody>
      </p:sp>
      <p:sp>
        <p:nvSpPr>
          <p:cNvPr id="3" name="Content Placeholder 2">
            <a:extLst>
              <a:ext uri="{FF2B5EF4-FFF2-40B4-BE49-F238E27FC236}">
                <a16:creationId xmlns:a16="http://schemas.microsoft.com/office/drawing/2014/main" id="{2D1D67F2-85F4-D543-A1AE-58BE15161181}"/>
              </a:ext>
            </a:extLst>
          </p:cNvPr>
          <p:cNvSpPr>
            <a:spLocks noGrp="1"/>
          </p:cNvSpPr>
          <p:nvPr>
            <p:ph idx="1"/>
          </p:nvPr>
        </p:nvSpPr>
        <p:spPr>
          <a:xfrm>
            <a:off x="581192" y="1450427"/>
            <a:ext cx="11029615" cy="5234151"/>
          </a:xfrm>
        </p:spPr>
        <p:txBody>
          <a:bodyPr>
            <a:normAutofit/>
          </a:bodyPr>
          <a:lstStyle/>
          <a:p>
            <a:r>
              <a:rPr lang="en-US" sz="2400" dirty="0"/>
              <a:t>In the last section of the intro here we went deeply into the advantages of keeping your </a:t>
            </a:r>
            <a:r>
              <a:rPr lang="en-US" sz="2400" i="1" dirty="0"/>
              <a:t>infrastructure as code…</a:t>
            </a:r>
            <a:r>
              <a:rPr lang="en-US" sz="2400" dirty="0"/>
              <a:t>so let’s take a quick look at how to do that </a:t>
            </a:r>
            <a:r>
              <a:rPr lang="en-US" sz="2400" i="1" dirty="0"/>
              <a:t>practically:</a:t>
            </a:r>
          </a:p>
          <a:p>
            <a:pPr lvl="1"/>
            <a:r>
              <a:rPr lang="en-US" sz="2200" dirty="0"/>
              <a:t>The </a:t>
            </a:r>
            <a:r>
              <a:rPr lang="en-US" sz="2200" dirty="0" err="1"/>
              <a:t>Vagrantfile</a:t>
            </a:r>
            <a:r>
              <a:rPr lang="en-US" sz="2200" dirty="0"/>
              <a:t> is the first and best example of how code can create and maintain infrastructure in a </a:t>
            </a:r>
            <a:r>
              <a:rPr lang="en-US" sz="2200" b="1" dirty="0"/>
              <a:t>development</a:t>
            </a:r>
            <a:r>
              <a:rPr lang="en-US" sz="2200" dirty="0"/>
              <a:t> environment.</a:t>
            </a:r>
          </a:p>
          <a:p>
            <a:pPr lvl="1"/>
            <a:r>
              <a:rPr lang="en-US" sz="2200" dirty="0"/>
              <a:t>The syntax of the </a:t>
            </a:r>
            <a:r>
              <a:rPr lang="en-US" sz="2200" dirty="0" err="1"/>
              <a:t>Vagrantfile</a:t>
            </a:r>
            <a:r>
              <a:rPr lang="en-US" sz="2200" dirty="0"/>
              <a:t> is written in </a:t>
            </a:r>
            <a:r>
              <a:rPr lang="en-US" sz="2200" b="1" dirty="0"/>
              <a:t>RUBY</a:t>
            </a:r>
            <a:r>
              <a:rPr lang="en-US" sz="2200" dirty="0"/>
              <a:t> but fear not! You </a:t>
            </a:r>
            <a:r>
              <a:rPr lang="en-US" sz="2200" b="1" dirty="0"/>
              <a:t>do not need</a:t>
            </a:r>
            <a:r>
              <a:rPr lang="en-US" sz="2200" dirty="0"/>
              <a:t> </a:t>
            </a:r>
            <a:r>
              <a:rPr lang="en-US" sz="2200" b="1" dirty="0"/>
              <a:t>to know Ruby in order to utilize the </a:t>
            </a:r>
            <a:r>
              <a:rPr lang="en-US" sz="2200" b="1" dirty="0" err="1"/>
              <a:t>Vagrantfile</a:t>
            </a:r>
            <a:r>
              <a:rPr lang="en-US" sz="2200" dirty="0"/>
              <a:t>. </a:t>
            </a:r>
          </a:p>
          <a:p>
            <a:pPr lvl="1"/>
            <a:r>
              <a:rPr lang="en-US" sz="2200" dirty="0"/>
              <a:t>This section will be dedicated to going over several sections of the </a:t>
            </a:r>
            <a:r>
              <a:rPr lang="en-US" sz="2200" dirty="0" err="1"/>
              <a:t>Vagrantfile</a:t>
            </a:r>
            <a:r>
              <a:rPr lang="en-US" sz="2200" dirty="0"/>
              <a:t> in order to make everyone here Vagrant-provisioning machines!</a:t>
            </a:r>
          </a:p>
          <a:p>
            <a:endParaRPr lang="en-US" sz="2000" dirty="0"/>
          </a:p>
        </p:txBody>
      </p:sp>
      <p:pic>
        <p:nvPicPr>
          <p:cNvPr id="5" name="Picture 4">
            <a:extLst>
              <a:ext uri="{FF2B5EF4-FFF2-40B4-BE49-F238E27FC236}">
                <a16:creationId xmlns:a16="http://schemas.microsoft.com/office/drawing/2014/main" id="{A6A9CED7-88E3-634E-9233-08FE331714BF}"/>
              </a:ext>
            </a:extLst>
          </p:cNvPr>
          <p:cNvPicPr>
            <a:picLocks noChangeAspect="1"/>
          </p:cNvPicPr>
          <p:nvPr/>
        </p:nvPicPr>
        <p:blipFill>
          <a:blip r:embed="rId2"/>
          <a:stretch>
            <a:fillRect/>
          </a:stretch>
        </p:blipFill>
        <p:spPr>
          <a:xfrm>
            <a:off x="8758438" y="702156"/>
            <a:ext cx="3080535" cy="1645628"/>
          </a:xfrm>
          <a:prstGeom prst="rect">
            <a:avLst/>
          </a:prstGeom>
        </p:spPr>
      </p:pic>
    </p:spTree>
    <p:extLst>
      <p:ext uri="{BB962C8B-B14F-4D97-AF65-F5344CB8AC3E}">
        <p14:creationId xmlns:p14="http://schemas.microsoft.com/office/powerpoint/2010/main" val="860785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0F807-6336-D145-92BE-21034751DCC4}"/>
              </a:ext>
            </a:extLst>
          </p:cNvPr>
          <p:cNvSpPr>
            <a:spLocks noGrp="1"/>
          </p:cNvSpPr>
          <p:nvPr>
            <p:ph type="title"/>
          </p:nvPr>
        </p:nvSpPr>
        <p:spPr/>
        <p:txBody>
          <a:bodyPr/>
          <a:lstStyle/>
          <a:p>
            <a:r>
              <a:rPr lang="en-US" dirty="0"/>
              <a:t>Provisioners and copying files</a:t>
            </a:r>
          </a:p>
        </p:txBody>
      </p:sp>
      <p:sp>
        <p:nvSpPr>
          <p:cNvPr id="3" name="Content Placeholder 2">
            <a:extLst>
              <a:ext uri="{FF2B5EF4-FFF2-40B4-BE49-F238E27FC236}">
                <a16:creationId xmlns:a16="http://schemas.microsoft.com/office/drawing/2014/main" id="{AE822103-D418-FF44-965B-630430D24BAB}"/>
              </a:ext>
            </a:extLst>
          </p:cNvPr>
          <p:cNvSpPr>
            <a:spLocks noGrp="1"/>
          </p:cNvSpPr>
          <p:nvPr>
            <p:ph idx="1"/>
          </p:nvPr>
        </p:nvSpPr>
        <p:spPr/>
        <p:txBody>
          <a:bodyPr>
            <a:noAutofit/>
          </a:bodyPr>
          <a:lstStyle/>
          <a:p>
            <a:r>
              <a:rPr lang="en-US" sz="2400" dirty="0"/>
              <a:t>SO- the copying-of-the-file-from-the-host-machine-INTO-the-virtual-machine is handy if you write a </a:t>
            </a:r>
            <a:r>
              <a:rPr lang="en-US" sz="2400" b="1" dirty="0"/>
              <a:t>.</a:t>
            </a:r>
            <a:r>
              <a:rPr lang="en-US" sz="2400" b="1" dirty="0" err="1"/>
              <a:t>sh</a:t>
            </a:r>
            <a:r>
              <a:rPr lang="en-US" sz="2400" dirty="0"/>
              <a:t> provisioner file or a </a:t>
            </a:r>
            <a:r>
              <a:rPr lang="en-US" sz="2400" b="1" dirty="0" err="1"/>
              <a:t>powershell</a:t>
            </a:r>
            <a:r>
              <a:rPr lang="en-US" sz="2400" b="1" dirty="0"/>
              <a:t> script</a:t>
            </a:r>
            <a:r>
              <a:rPr lang="en-US" sz="2400" dirty="0"/>
              <a:t> to make sure that the virtual machine that you are creating loads everything.</a:t>
            </a:r>
          </a:p>
          <a:p>
            <a:r>
              <a:rPr lang="en-US" sz="2400" dirty="0"/>
              <a:t>The file will be copied as soon as the virtual machine has reached a steady state. After that the user (and any necessary code) can access that file from inside the machine.</a:t>
            </a:r>
          </a:p>
          <a:p>
            <a:r>
              <a:rPr lang="en-US" sz="2400" dirty="0"/>
              <a:t>So where is this useful? SURE- it’s nice for </a:t>
            </a:r>
            <a:r>
              <a:rPr lang="en-US" sz="2400" b="1" dirty="0"/>
              <a:t>provisioning</a:t>
            </a:r>
            <a:r>
              <a:rPr lang="en-US" sz="2400" dirty="0"/>
              <a:t>…but also I’ve used it a lot for moving config files that are necessary for my code to run inside the virtual machine.</a:t>
            </a:r>
          </a:p>
        </p:txBody>
      </p:sp>
      <p:pic>
        <p:nvPicPr>
          <p:cNvPr id="4" name="Picture 3">
            <a:extLst>
              <a:ext uri="{FF2B5EF4-FFF2-40B4-BE49-F238E27FC236}">
                <a16:creationId xmlns:a16="http://schemas.microsoft.com/office/drawing/2014/main" id="{4C473A1A-815B-974F-A36A-5FC5830A83F5}"/>
              </a:ext>
            </a:extLst>
          </p:cNvPr>
          <p:cNvPicPr>
            <a:picLocks noChangeAspect="1"/>
          </p:cNvPicPr>
          <p:nvPr/>
        </p:nvPicPr>
        <p:blipFill>
          <a:blip r:embed="rId2"/>
          <a:stretch>
            <a:fillRect/>
          </a:stretch>
        </p:blipFill>
        <p:spPr>
          <a:xfrm>
            <a:off x="7127787" y="841579"/>
            <a:ext cx="1460159" cy="1460159"/>
          </a:xfrm>
          <a:prstGeom prst="rect">
            <a:avLst/>
          </a:prstGeom>
        </p:spPr>
      </p:pic>
    </p:spTree>
    <p:extLst>
      <p:ext uri="{BB962C8B-B14F-4D97-AF65-F5344CB8AC3E}">
        <p14:creationId xmlns:p14="http://schemas.microsoft.com/office/powerpoint/2010/main" val="1308044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0F06D-C90A-D048-861E-E298FAD4F9C5}"/>
              </a:ext>
            </a:extLst>
          </p:cNvPr>
          <p:cNvSpPr>
            <a:spLocks noGrp="1"/>
          </p:cNvSpPr>
          <p:nvPr>
            <p:ph type="title"/>
          </p:nvPr>
        </p:nvSpPr>
        <p:spPr/>
        <p:txBody>
          <a:bodyPr>
            <a:normAutofit/>
          </a:bodyPr>
          <a:lstStyle/>
          <a:p>
            <a:pPr algn="ctr"/>
            <a:r>
              <a:rPr lang="en-US" sz="4400" dirty="0">
                <a:latin typeface="American Typewriter" panose="02090604020004020304" pitchFamily="18" charset="77"/>
              </a:rPr>
              <a:t>Vagrant on the command line</a:t>
            </a:r>
          </a:p>
        </p:txBody>
      </p:sp>
      <p:pic>
        <p:nvPicPr>
          <p:cNvPr id="4" name="Picture 3">
            <a:extLst>
              <a:ext uri="{FF2B5EF4-FFF2-40B4-BE49-F238E27FC236}">
                <a16:creationId xmlns:a16="http://schemas.microsoft.com/office/drawing/2014/main" id="{7771756B-F2A9-4140-8722-CDEBBE6C2DAC}"/>
              </a:ext>
            </a:extLst>
          </p:cNvPr>
          <p:cNvPicPr>
            <a:picLocks noChangeAspect="1"/>
          </p:cNvPicPr>
          <p:nvPr/>
        </p:nvPicPr>
        <p:blipFill>
          <a:blip r:embed="rId2"/>
          <a:stretch>
            <a:fillRect/>
          </a:stretch>
        </p:blipFill>
        <p:spPr>
          <a:xfrm>
            <a:off x="1627598" y="2542402"/>
            <a:ext cx="8936804" cy="2808073"/>
          </a:xfrm>
          <a:prstGeom prst="rect">
            <a:avLst/>
          </a:prstGeom>
        </p:spPr>
      </p:pic>
    </p:spTree>
    <p:extLst>
      <p:ext uri="{BB962C8B-B14F-4D97-AF65-F5344CB8AC3E}">
        <p14:creationId xmlns:p14="http://schemas.microsoft.com/office/powerpoint/2010/main" val="3491925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4C2BF-4EE6-FB4D-8DB0-96A8073EAFDD}"/>
              </a:ext>
            </a:extLst>
          </p:cNvPr>
          <p:cNvSpPr>
            <a:spLocks noGrp="1"/>
          </p:cNvSpPr>
          <p:nvPr>
            <p:ph type="title"/>
          </p:nvPr>
        </p:nvSpPr>
        <p:spPr>
          <a:xfrm>
            <a:off x="581192" y="702156"/>
            <a:ext cx="11029616" cy="607660"/>
          </a:xfrm>
        </p:spPr>
        <p:txBody>
          <a:bodyPr/>
          <a:lstStyle/>
          <a:p>
            <a:r>
              <a:rPr lang="en-US" dirty="0"/>
              <a:t>Command line commands</a:t>
            </a:r>
          </a:p>
        </p:txBody>
      </p:sp>
      <p:sp>
        <p:nvSpPr>
          <p:cNvPr id="3" name="Content Placeholder 2">
            <a:extLst>
              <a:ext uri="{FF2B5EF4-FFF2-40B4-BE49-F238E27FC236}">
                <a16:creationId xmlns:a16="http://schemas.microsoft.com/office/drawing/2014/main" id="{7627D198-A410-6949-8B32-5802CFEE91EB}"/>
              </a:ext>
            </a:extLst>
          </p:cNvPr>
          <p:cNvSpPr>
            <a:spLocks noGrp="1"/>
          </p:cNvSpPr>
          <p:nvPr>
            <p:ph idx="1"/>
          </p:nvPr>
        </p:nvSpPr>
        <p:spPr>
          <a:xfrm>
            <a:off x="581192" y="1853514"/>
            <a:ext cx="11029615" cy="4782064"/>
          </a:xfrm>
        </p:spPr>
        <p:txBody>
          <a:bodyPr>
            <a:normAutofit/>
          </a:bodyPr>
          <a:lstStyle/>
          <a:p>
            <a:r>
              <a:rPr lang="en-US" sz="2400" dirty="0"/>
              <a:t>As we have re-iterated a whole bunch of times now- Vagrant is NOT an “actual” virtual machine. </a:t>
            </a:r>
          </a:p>
          <a:p>
            <a:r>
              <a:rPr lang="en-US" sz="2400" dirty="0"/>
              <a:t>The biggest advantage of Vagrant is that it acts as a kind of translation layer for complex commands that happen in the background to manage machines. Here’s what I mean:</a:t>
            </a:r>
          </a:p>
          <a:p>
            <a:pPr lvl="1"/>
            <a:r>
              <a:rPr lang="en-US" sz="2000" dirty="0"/>
              <a:t>Let’s say you have a VMWare machine, a </a:t>
            </a:r>
            <a:r>
              <a:rPr lang="en-US" sz="2000" dirty="0" err="1"/>
              <a:t>Virtualbox</a:t>
            </a:r>
            <a:r>
              <a:rPr lang="en-US" sz="2000" dirty="0"/>
              <a:t> machine, and a HYPER-V machine that you want to manage.</a:t>
            </a:r>
          </a:p>
          <a:p>
            <a:pPr lvl="1"/>
            <a:r>
              <a:rPr lang="en-US" sz="2000" dirty="0"/>
              <a:t>The commands to bring a VMWare machine to life are (obviously) going to be </a:t>
            </a:r>
            <a:r>
              <a:rPr lang="en-US" sz="2000" b="1" i="1" dirty="0"/>
              <a:t>very</a:t>
            </a:r>
            <a:r>
              <a:rPr lang="en-US" sz="2000" dirty="0"/>
              <a:t> different from the commands to bring a </a:t>
            </a:r>
            <a:r>
              <a:rPr lang="en-US" sz="2000" dirty="0" err="1"/>
              <a:t>Virtualbox</a:t>
            </a:r>
            <a:r>
              <a:rPr lang="en-US" sz="2000" dirty="0"/>
              <a:t> or HYPER-V machine to life</a:t>
            </a:r>
          </a:p>
          <a:p>
            <a:pPr lvl="1"/>
            <a:r>
              <a:rPr lang="en-US" sz="2000" dirty="0"/>
              <a:t>What VAGRANT does is simplify these commands down to about five KEY commands that you need to bring-to-life and manage your machines</a:t>
            </a:r>
          </a:p>
          <a:p>
            <a:pPr lvl="1"/>
            <a:endParaRPr lang="en-US" sz="2000" dirty="0"/>
          </a:p>
        </p:txBody>
      </p:sp>
      <p:pic>
        <p:nvPicPr>
          <p:cNvPr id="4" name="Picture 3">
            <a:extLst>
              <a:ext uri="{FF2B5EF4-FFF2-40B4-BE49-F238E27FC236}">
                <a16:creationId xmlns:a16="http://schemas.microsoft.com/office/drawing/2014/main" id="{D0CE32E6-D099-B14D-86BA-1883645CA108}"/>
              </a:ext>
            </a:extLst>
          </p:cNvPr>
          <p:cNvPicPr>
            <a:picLocks noChangeAspect="1"/>
          </p:cNvPicPr>
          <p:nvPr/>
        </p:nvPicPr>
        <p:blipFill>
          <a:blip r:embed="rId2"/>
          <a:stretch>
            <a:fillRect/>
          </a:stretch>
        </p:blipFill>
        <p:spPr>
          <a:xfrm>
            <a:off x="8180173" y="678154"/>
            <a:ext cx="1589477" cy="1175360"/>
          </a:xfrm>
          <a:prstGeom prst="rect">
            <a:avLst/>
          </a:prstGeom>
        </p:spPr>
      </p:pic>
    </p:spTree>
    <p:extLst>
      <p:ext uri="{BB962C8B-B14F-4D97-AF65-F5344CB8AC3E}">
        <p14:creationId xmlns:p14="http://schemas.microsoft.com/office/powerpoint/2010/main" val="4293206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6B1B4-A9F6-FF4C-8EAF-5BADD26DBA03}"/>
              </a:ext>
            </a:extLst>
          </p:cNvPr>
          <p:cNvSpPr>
            <a:spLocks noGrp="1"/>
          </p:cNvSpPr>
          <p:nvPr>
            <p:ph type="title"/>
          </p:nvPr>
        </p:nvSpPr>
        <p:spPr/>
        <p:txBody>
          <a:bodyPr/>
          <a:lstStyle/>
          <a:p>
            <a:r>
              <a:rPr lang="en-US" b="1" dirty="0">
                <a:latin typeface="American Typewriter" panose="02090604020004020304" pitchFamily="18" charset="77"/>
              </a:rPr>
              <a:t>Vagrant </a:t>
            </a:r>
            <a:r>
              <a:rPr lang="en-US" b="1" dirty="0" err="1">
                <a:latin typeface="American Typewriter" panose="02090604020004020304" pitchFamily="18" charset="77"/>
              </a:rPr>
              <a:t>init</a:t>
            </a:r>
            <a:endParaRPr lang="en-US" b="1" dirty="0">
              <a:latin typeface="American Typewriter" panose="02090604020004020304" pitchFamily="18" charset="77"/>
            </a:endParaRPr>
          </a:p>
        </p:txBody>
      </p:sp>
      <p:sp>
        <p:nvSpPr>
          <p:cNvPr id="3" name="Content Placeholder 2">
            <a:extLst>
              <a:ext uri="{FF2B5EF4-FFF2-40B4-BE49-F238E27FC236}">
                <a16:creationId xmlns:a16="http://schemas.microsoft.com/office/drawing/2014/main" id="{9B8F76F2-0523-6C4D-BFEA-9A460A575DD5}"/>
              </a:ext>
            </a:extLst>
          </p:cNvPr>
          <p:cNvSpPr>
            <a:spLocks noGrp="1"/>
          </p:cNvSpPr>
          <p:nvPr>
            <p:ph idx="1"/>
          </p:nvPr>
        </p:nvSpPr>
        <p:spPr>
          <a:xfrm>
            <a:off x="482338" y="2933872"/>
            <a:ext cx="11029615" cy="3924128"/>
          </a:xfrm>
        </p:spPr>
        <p:txBody>
          <a:bodyPr/>
          <a:lstStyle/>
          <a:p>
            <a:r>
              <a:rPr lang="en-US" sz="2800" b="1" dirty="0">
                <a:latin typeface="American Typewriter" panose="02090604020004020304" pitchFamily="18" charset="77"/>
              </a:rPr>
              <a:t>vagrant </a:t>
            </a:r>
            <a:r>
              <a:rPr lang="en-US" sz="2800" b="1" dirty="0" err="1">
                <a:latin typeface="American Typewriter" panose="02090604020004020304" pitchFamily="18" charset="77"/>
              </a:rPr>
              <a:t>init</a:t>
            </a:r>
            <a:r>
              <a:rPr lang="en-US" sz="2800" dirty="0">
                <a:latin typeface="American Typewriter" panose="02090604020004020304" pitchFamily="18" charset="77"/>
              </a:rPr>
              <a:t> </a:t>
            </a:r>
            <a:r>
              <a:rPr lang="en-US" sz="2800" dirty="0"/>
              <a:t>is the bootstrap/beginning command to initialize a Vagrant repo.  It creates two things: </a:t>
            </a:r>
          </a:p>
          <a:p>
            <a:pPr lvl="1"/>
            <a:r>
              <a:rPr lang="en-US" sz="2400" dirty="0"/>
              <a:t>A </a:t>
            </a:r>
            <a:r>
              <a:rPr lang="en-US" sz="2400" dirty="0" err="1"/>
              <a:t>Vagrantfile</a:t>
            </a:r>
            <a:r>
              <a:rPr lang="en-US" sz="2400" dirty="0"/>
              <a:t> (in the repo where it is called)</a:t>
            </a:r>
          </a:p>
          <a:p>
            <a:pPr lvl="1"/>
            <a:r>
              <a:rPr lang="en-US" sz="2400" dirty="0"/>
              <a:t>A </a:t>
            </a:r>
            <a:r>
              <a:rPr lang="en-US" sz="2400" b="1" dirty="0"/>
              <a:t>.vagrant </a:t>
            </a:r>
            <a:r>
              <a:rPr lang="en-US" sz="2400" dirty="0"/>
              <a:t>hidden directory in the same repo</a:t>
            </a:r>
          </a:p>
          <a:p>
            <a:r>
              <a:rPr lang="en-US" sz="2800" dirty="0"/>
              <a:t>You can only run this once in the same directory (try running </a:t>
            </a:r>
            <a:r>
              <a:rPr lang="en-US" sz="2800" b="1" dirty="0">
                <a:latin typeface="American Typewriter" panose="02090604020004020304" pitchFamily="18" charset="77"/>
              </a:rPr>
              <a:t>vagrant </a:t>
            </a:r>
            <a:r>
              <a:rPr lang="en-US" sz="2800" b="1" dirty="0" err="1">
                <a:latin typeface="American Typewriter" panose="02090604020004020304" pitchFamily="18" charset="77"/>
              </a:rPr>
              <a:t>init</a:t>
            </a:r>
            <a:r>
              <a:rPr lang="en-US" sz="2800" b="1" dirty="0">
                <a:latin typeface="American Typewriter" panose="02090604020004020304" pitchFamily="18" charset="77"/>
              </a:rPr>
              <a:t> </a:t>
            </a:r>
            <a:r>
              <a:rPr lang="en-US" sz="2800" dirty="0"/>
              <a:t>twice in the same directory and you will get a message that you already have a </a:t>
            </a:r>
            <a:r>
              <a:rPr lang="en-US" sz="2800" dirty="0" err="1"/>
              <a:t>Vagrantfile</a:t>
            </a:r>
            <a:r>
              <a:rPr lang="en-US" sz="2800" dirty="0"/>
              <a:t> there so…no).</a:t>
            </a:r>
          </a:p>
          <a:p>
            <a:endParaRPr lang="en-US" b="1" dirty="0"/>
          </a:p>
        </p:txBody>
      </p:sp>
      <p:pic>
        <p:nvPicPr>
          <p:cNvPr id="4" name="Picture 3">
            <a:extLst>
              <a:ext uri="{FF2B5EF4-FFF2-40B4-BE49-F238E27FC236}">
                <a16:creationId xmlns:a16="http://schemas.microsoft.com/office/drawing/2014/main" id="{CFDFBB0B-A01A-C24C-9496-043F65DE29B1}"/>
              </a:ext>
            </a:extLst>
          </p:cNvPr>
          <p:cNvPicPr>
            <a:picLocks noChangeAspect="1"/>
          </p:cNvPicPr>
          <p:nvPr/>
        </p:nvPicPr>
        <p:blipFill>
          <a:blip r:embed="rId2"/>
          <a:stretch>
            <a:fillRect/>
          </a:stretch>
        </p:blipFill>
        <p:spPr>
          <a:xfrm>
            <a:off x="4191000" y="800272"/>
            <a:ext cx="3810000" cy="2133600"/>
          </a:xfrm>
          <a:prstGeom prst="rect">
            <a:avLst/>
          </a:prstGeom>
        </p:spPr>
      </p:pic>
    </p:spTree>
    <p:extLst>
      <p:ext uri="{BB962C8B-B14F-4D97-AF65-F5344CB8AC3E}">
        <p14:creationId xmlns:p14="http://schemas.microsoft.com/office/powerpoint/2010/main" val="217485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2F71-F4F7-644D-91F9-13E9946480C3}"/>
              </a:ext>
            </a:extLst>
          </p:cNvPr>
          <p:cNvSpPr>
            <a:spLocks noGrp="1"/>
          </p:cNvSpPr>
          <p:nvPr>
            <p:ph type="title"/>
          </p:nvPr>
        </p:nvSpPr>
        <p:spPr/>
        <p:txBody>
          <a:bodyPr/>
          <a:lstStyle/>
          <a:p>
            <a:r>
              <a:rPr lang="en-US" dirty="0"/>
              <a:t>Vagrant </a:t>
            </a:r>
            <a:r>
              <a:rPr lang="en-US" dirty="0" err="1"/>
              <a:t>init</a:t>
            </a:r>
            <a:r>
              <a:rPr lang="en-US" dirty="0"/>
              <a:t> (continued)</a:t>
            </a:r>
          </a:p>
        </p:txBody>
      </p:sp>
      <p:sp>
        <p:nvSpPr>
          <p:cNvPr id="3" name="Content Placeholder 2">
            <a:extLst>
              <a:ext uri="{FF2B5EF4-FFF2-40B4-BE49-F238E27FC236}">
                <a16:creationId xmlns:a16="http://schemas.microsoft.com/office/drawing/2014/main" id="{E67A4D8B-D1FD-7943-87ED-A60299E4DC4B}"/>
              </a:ext>
            </a:extLst>
          </p:cNvPr>
          <p:cNvSpPr>
            <a:spLocks noGrp="1"/>
          </p:cNvSpPr>
          <p:nvPr>
            <p:ph idx="1"/>
          </p:nvPr>
        </p:nvSpPr>
        <p:spPr>
          <a:xfrm>
            <a:off x="581192" y="2340864"/>
            <a:ext cx="11029615" cy="4158790"/>
          </a:xfrm>
        </p:spPr>
        <p:txBody>
          <a:bodyPr>
            <a:normAutofit/>
          </a:bodyPr>
          <a:lstStyle/>
          <a:p>
            <a:r>
              <a:rPr lang="en-US" sz="2400" dirty="0"/>
              <a:t>So there are options that we can use with Vagrant </a:t>
            </a:r>
            <a:r>
              <a:rPr lang="en-US" sz="2400" dirty="0" err="1"/>
              <a:t>init</a:t>
            </a:r>
            <a:r>
              <a:rPr lang="en-US" sz="2400" dirty="0"/>
              <a:t> that we are going to go over quickly now.</a:t>
            </a:r>
          </a:p>
          <a:p>
            <a:r>
              <a:rPr lang="en-US" sz="2400" dirty="0"/>
              <a:t>In your “practice directory” type in </a:t>
            </a:r>
            <a:r>
              <a:rPr lang="en-US" sz="2400" b="1" dirty="0">
                <a:latin typeface="American Typewriter" panose="02090604020004020304" pitchFamily="18" charset="77"/>
              </a:rPr>
              <a:t>vagrant </a:t>
            </a:r>
            <a:r>
              <a:rPr lang="en-US" sz="2400" b="1" dirty="0" err="1">
                <a:latin typeface="American Typewriter" panose="02090604020004020304" pitchFamily="18" charset="77"/>
              </a:rPr>
              <a:t>init</a:t>
            </a:r>
            <a:r>
              <a:rPr lang="en-US" sz="2400" b="1" dirty="0">
                <a:latin typeface="American Typewriter" panose="02090604020004020304" pitchFamily="18" charset="77"/>
              </a:rPr>
              <a:t> </a:t>
            </a:r>
            <a:r>
              <a:rPr lang="en-US" sz="2400" b="1" dirty="0" err="1">
                <a:latin typeface="American Typewriter" panose="02090604020004020304" pitchFamily="18" charset="77"/>
              </a:rPr>
              <a:t>hashicorp</a:t>
            </a:r>
            <a:r>
              <a:rPr lang="en-US" sz="2400" b="1" dirty="0">
                <a:latin typeface="American Typewriter" panose="02090604020004020304" pitchFamily="18" charset="77"/>
              </a:rPr>
              <a:t>/precise32</a:t>
            </a:r>
          </a:p>
          <a:p>
            <a:r>
              <a:rPr lang="en-US" sz="2400" dirty="0"/>
              <a:t>Once the </a:t>
            </a:r>
            <a:r>
              <a:rPr lang="en-US" sz="2400" dirty="0" err="1"/>
              <a:t>Vagrantfile</a:t>
            </a:r>
            <a:r>
              <a:rPr lang="en-US" sz="2400" dirty="0"/>
              <a:t> has been created go in and take a look at the </a:t>
            </a:r>
            <a:r>
              <a:rPr lang="en-US" sz="2400" b="1" dirty="0" err="1"/>
              <a:t>config.vm.box</a:t>
            </a:r>
            <a:endParaRPr lang="en-US" sz="2400" b="1" dirty="0"/>
          </a:p>
          <a:p>
            <a:r>
              <a:rPr lang="en-US" sz="2400" b="1" i="1" dirty="0"/>
              <a:t>If you want to overwrite this file</a:t>
            </a:r>
            <a:r>
              <a:rPr lang="en-US" sz="2400" i="1" dirty="0"/>
              <a:t> </a:t>
            </a:r>
            <a:r>
              <a:rPr lang="en-US" sz="2400" dirty="0"/>
              <a:t>(so that you avoid the “Sorry there is already a </a:t>
            </a:r>
            <a:r>
              <a:rPr lang="en-US" sz="2400" dirty="0" err="1"/>
              <a:t>Vagrantfile</a:t>
            </a:r>
            <a:r>
              <a:rPr lang="en-US" sz="2400" dirty="0"/>
              <a:t> here”) error you can overwrite with the </a:t>
            </a:r>
            <a:r>
              <a:rPr lang="en-US" sz="2400" b="1" dirty="0"/>
              <a:t>–f</a:t>
            </a:r>
            <a:r>
              <a:rPr lang="en-US" sz="2400" dirty="0"/>
              <a:t> flag…so:</a:t>
            </a:r>
          </a:p>
          <a:p>
            <a:pPr lvl="1"/>
            <a:r>
              <a:rPr lang="en-US" sz="2200" b="1" dirty="0">
                <a:latin typeface="American Typewriter" panose="02090604020004020304" pitchFamily="18" charset="77"/>
              </a:rPr>
              <a:t>vagrant </a:t>
            </a:r>
            <a:r>
              <a:rPr lang="en-US" sz="2200" b="1" dirty="0" err="1">
                <a:latin typeface="American Typewriter" panose="02090604020004020304" pitchFamily="18" charset="77"/>
              </a:rPr>
              <a:t>init</a:t>
            </a:r>
            <a:r>
              <a:rPr lang="en-US" sz="2200" b="1" dirty="0">
                <a:latin typeface="American Typewriter" panose="02090604020004020304" pitchFamily="18" charset="77"/>
              </a:rPr>
              <a:t> –f </a:t>
            </a:r>
            <a:r>
              <a:rPr lang="en-US" sz="2200" b="1" dirty="0" err="1">
                <a:latin typeface="American Typewriter" panose="02090604020004020304" pitchFamily="18" charset="77"/>
              </a:rPr>
              <a:t>hashicorp</a:t>
            </a:r>
            <a:r>
              <a:rPr lang="en-US" sz="2200" b="1" dirty="0">
                <a:latin typeface="American Typewriter" panose="02090604020004020304" pitchFamily="18" charset="77"/>
              </a:rPr>
              <a:t>/precise32</a:t>
            </a:r>
          </a:p>
        </p:txBody>
      </p:sp>
      <p:pic>
        <p:nvPicPr>
          <p:cNvPr id="4" name="Picture 3">
            <a:extLst>
              <a:ext uri="{FF2B5EF4-FFF2-40B4-BE49-F238E27FC236}">
                <a16:creationId xmlns:a16="http://schemas.microsoft.com/office/drawing/2014/main" id="{C0A70279-51CE-E947-A78C-5C3C4D436E5D}"/>
              </a:ext>
            </a:extLst>
          </p:cNvPr>
          <p:cNvPicPr>
            <a:picLocks noChangeAspect="1"/>
          </p:cNvPicPr>
          <p:nvPr/>
        </p:nvPicPr>
        <p:blipFill>
          <a:blip r:embed="rId2"/>
          <a:stretch>
            <a:fillRect/>
          </a:stretch>
        </p:blipFill>
        <p:spPr>
          <a:xfrm>
            <a:off x="6232267" y="702156"/>
            <a:ext cx="4546600" cy="1790700"/>
          </a:xfrm>
          <a:prstGeom prst="rect">
            <a:avLst/>
          </a:prstGeom>
        </p:spPr>
      </p:pic>
    </p:spTree>
    <p:extLst>
      <p:ext uri="{BB962C8B-B14F-4D97-AF65-F5344CB8AC3E}">
        <p14:creationId xmlns:p14="http://schemas.microsoft.com/office/powerpoint/2010/main" val="1518435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54519-64C9-1646-9A9D-FD6EC1C73036}"/>
              </a:ext>
            </a:extLst>
          </p:cNvPr>
          <p:cNvSpPr>
            <a:spLocks noGrp="1"/>
          </p:cNvSpPr>
          <p:nvPr>
            <p:ph type="title"/>
          </p:nvPr>
        </p:nvSpPr>
        <p:spPr/>
        <p:txBody>
          <a:bodyPr/>
          <a:lstStyle/>
          <a:p>
            <a:r>
              <a:rPr lang="en-US" dirty="0"/>
              <a:t>Confused?? Good…ask questions!</a:t>
            </a:r>
          </a:p>
        </p:txBody>
      </p:sp>
      <p:pic>
        <p:nvPicPr>
          <p:cNvPr id="4" name="Picture 3">
            <a:extLst>
              <a:ext uri="{FF2B5EF4-FFF2-40B4-BE49-F238E27FC236}">
                <a16:creationId xmlns:a16="http://schemas.microsoft.com/office/drawing/2014/main" id="{0903823F-7764-B348-9E8D-5C383CB5761C}"/>
              </a:ext>
            </a:extLst>
          </p:cNvPr>
          <p:cNvPicPr>
            <a:picLocks noChangeAspect="1"/>
          </p:cNvPicPr>
          <p:nvPr/>
        </p:nvPicPr>
        <p:blipFill>
          <a:blip r:embed="rId2"/>
          <a:stretch>
            <a:fillRect/>
          </a:stretch>
        </p:blipFill>
        <p:spPr>
          <a:xfrm>
            <a:off x="3583460" y="1890876"/>
            <a:ext cx="5240809" cy="4710094"/>
          </a:xfrm>
          <a:prstGeom prst="rect">
            <a:avLst/>
          </a:prstGeom>
        </p:spPr>
      </p:pic>
    </p:spTree>
    <p:extLst>
      <p:ext uri="{BB962C8B-B14F-4D97-AF65-F5344CB8AC3E}">
        <p14:creationId xmlns:p14="http://schemas.microsoft.com/office/powerpoint/2010/main" val="1883229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14D6-52C2-B44C-AA05-5D7A56E0B5AB}"/>
              </a:ext>
            </a:extLst>
          </p:cNvPr>
          <p:cNvSpPr>
            <a:spLocks noGrp="1"/>
          </p:cNvSpPr>
          <p:nvPr>
            <p:ph type="title"/>
          </p:nvPr>
        </p:nvSpPr>
        <p:spPr>
          <a:xfrm>
            <a:off x="581192" y="702156"/>
            <a:ext cx="11029616" cy="506534"/>
          </a:xfrm>
        </p:spPr>
        <p:txBody>
          <a:bodyPr>
            <a:normAutofit fontScale="90000"/>
          </a:bodyPr>
          <a:lstStyle/>
          <a:p>
            <a:r>
              <a:rPr lang="en-US" dirty="0"/>
              <a:t>Vagrant in your file directory</a:t>
            </a:r>
          </a:p>
        </p:txBody>
      </p:sp>
      <p:sp>
        <p:nvSpPr>
          <p:cNvPr id="3" name="Content Placeholder 2">
            <a:extLst>
              <a:ext uri="{FF2B5EF4-FFF2-40B4-BE49-F238E27FC236}">
                <a16:creationId xmlns:a16="http://schemas.microsoft.com/office/drawing/2014/main" id="{2D1D67F2-85F4-D543-A1AE-58BE15161181}"/>
              </a:ext>
            </a:extLst>
          </p:cNvPr>
          <p:cNvSpPr>
            <a:spLocks noGrp="1"/>
          </p:cNvSpPr>
          <p:nvPr>
            <p:ph idx="1"/>
          </p:nvPr>
        </p:nvSpPr>
        <p:spPr>
          <a:xfrm>
            <a:off x="581192" y="1450427"/>
            <a:ext cx="11029615" cy="5234151"/>
          </a:xfrm>
        </p:spPr>
        <p:txBody>
          <a:bodyPr>
            <a:normAutofit/>
          </a:bodyPr>
          <a:lstStyle/>
          <a:p>
            <a:r>
              <a:rPr lang="en-US" sz="2400" dirty="0"/>
              <a:t>So- when we begin a Vagrant project the </a:t>
            </a:r>
            <a:r>
              <a:rPr lang="en-US" sz="2400" b="1" dirty="0"/>
              <a:t>first</a:t>
            </a:r>
            <a:r>
              <a:rPr lang="en-US" sz="2400" dirty="0"/>
              <a:t> thing we do is create a directory from which we want to run all things vagrant. USUALLY this is a directory with application code already in it and ready to go. </a:t>
            </a:r>
          </a:p>
          <a:p>
            <a:r>
              <a:rPr lang="en-US" sz="2400" dirty="0"/>
              <a:t>Go ahead and do that now… create a directory called </a:t>
            </a:r>
            <a:r>
              <a:rPr lang="en-US" sz="2400" b="1" dirty="0"/>
              <a:t>C:\Users\Administrators\</a:t>
            </a:r>
            <a:r>
              <a:rPr lang="en-US" sz="2400" b="1" dirty="0" err="1"/>
              <a:t>vagrantmodone</a:t>
            </a:r>
            <a:endParaRPr lang="en-US" sz="2400" b="1" dirty="0"/>
          </a:p>
          <a:p>
            <a:r>
              <a:rPr lang="en-US" sz="2400" dirty="0"/>
              <a:t>(Bonus points if you do this from the </a:t>
            </a:r>
            <a:r>
              <a:rPr lang="en-US" sz="2400" b="1" dirty="0"/>
              <a:t>git bash</a:t>
            </a:r>
            <a:r>
              <a:rPr lang="en-US" sz="2400" dirty="0"/>
              <a:t> command line with the </a:t>
            </a:r>
            <a:r>
              <a:rPr lang="en-US" sz="2400" b="1" dirty="0" err="1"/>
              <a:t>mkdir</a:t>
            </a:r>
            <a:r>
              <a:rPr lang="en-US" sz="2400" dirty="0"/>
              <a:t> command)</a:t>
            </a:r>
          </a:p>
        </p:txBody>
      </p:sp>
      <p:pic>
        <p:nvPicPr>
          <p:cNvPr id="4" name="Picture 3">
            <a:extLst>
              <a:ext uri="{FF2B5EF4-FFF2-40B4-BE49-F238E27FC236}">
                <a16:creationId xmlns:a16="http://schemas.microsoft.com/office/drawing/2014/main" id="{CF719E8A-34FA-CF44-A9CF-CD050D22B005}"/>
              </a:ext>
            </a:extLst>
          </p:cNvPr>
          <p:cNvPicPr>
            <a:picLocks noChangeAspect="1"/>
          </p:cNvPicPr>
          <p:nvPr/>
        </p:nvPicPr>
        <p:blipFill>
          <a:blip r:embed="rId2"/>
          <a:stretch>
            <a:fillRect/>
          </a:stretch>
        </p:blipFill>
        <p:spPr>
          <a:xfrm>
            <a:off x="6095999" y="694777"/>
            <a:ext cx="5384800" cy="1511300"/>
          </a:xfrm>
          <a:prstGeom prst="rect">
            <a:avLst/>
          </a:prstGeom>
        </p:spPr>
      </p:pic>
    </p:spTree>
    <p:extLst>
      <p:ext uri="{BB962C8B-B14F-4D97-AF65-F5344CB8AC3E}">
        <p14:creationId xmlns:p14="http://schemas.microsoft.com/office/powerpoint/2010/main" val="1447693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471A9-6674-4247-A9E7-FF14F2F0E132}"/>
              </a:ext>
            </a:extLst>
          </p:cNvPr>
          <p:cNvSpPr>
            <a:spLocks noGrp="1"/>
          </p:cNvSpPr>
          <p:nvPr>
            <p:ph type="title"/>
          </p:nvPr>
        </p:nvSpPr>
        <p:spPr/>
        <p:txBody>
          <a:bodyPr/>
          <a:lstStyle/>
          <a:p>
            <a:r>
              <a:rPr lang="en-US" dirty="0" err="1"/>
              <a:t>Vagrantfile</a:t>
            </a:r>
            <a:r>
              <a:rPr lang="en-US" dirty="0"/>
              <a:t> intro (continued)</a:t>
            </a:r>
          </a:p>
        </p:txBody>
      </p:sp>
      <p:sp>
        <p:nvSpPr>
          <p:cNvPr id="3" name="Content Placeholder 2">
            <a:extLst>
              <a:ext uri="{FF2B5EF4-FFF2-40B4-BE49-F238E27FC236}">
                <a16:creationId xmlns:a16="http://schemas.microsoft.com/office/drawing/2014/main" id="{473D12FE-E156-3542-87E0-68AA0F1922EB}"/>
              </a:ext>
            </a:extLst>
          </p:cNvPr>
          <p:cNvSpPr>
            <a:spLocks noGrp="1"/>
          </p:cNvSpPr>
          <p:nvPr>
            <p:ph idx="1"/>
          </p:nvPr>
        </p:nvSpPr>
        <p:spPr/>
        <p:txBody>
          <a:bodyPr/>
          <a:lstStyle/>
          <a:p>
            <a:r>
              <a:rPr lang="en-US" sz="2400" dirty="0"/>
              <a:t>The </a:t>
            </a:r>
            <a:r>
              <a:rPr lang="en-US" sz="2400" b="1" dirty="0"/>
              <a:t>second</a:t>
            </a:r>
            <a:r>
              <a:rPr lang="en-US" sz="2400" dirty="0"/>
              <a:t> step is to run the command </a:t>
            </a:r>
            <a:r>
              <a:rPr lang="en-US" sz="2400" b="1" dirty="0"/>
              <a:t>vagrant </a:t>
            </a:r>
            <a:r>
              <a:rPr lang="en-US" sz="2400" b="1" dirty="0" err="1"/>
              <a:t>init</a:t>
            </a:r>
            <a:r>
              <a:rPr lang="en-US" sz="2400" dirty="0"/>
              <a:t> from our command line from within that directory. This will make a </a:t>
            </a:r>
            <a:r>
              <a:rPr lang="en-US" sz="2400" b="1" dirty="0" err="1"/>
              <a:t>Vagrantfile</a:t>
            </a:r>
            <a:r>
              <a:rPr lang="en-US" sz="2400" dirty="0"/>
              <a:t> appear (as if by magic!) in your chosen directory. That </a:t>
            </a:r>
            <a:r>
              <a:rPr lang="en-US" sz="2400" dirty="0" err="1"/>
              <a:t>Vagrantfile</a:t>
            </a:r>
            <a:r>
              <a:rPr lang="en-US" sz="2400" dirty="0"/>
              <a:t> will be the primary target of your editing and will have a long list of default settings for you to update in order to create your machine effectively</a:t>
            </a:r>
          </a:p>
          <a:p>
            <a:pPr marL="0" indent="0" algn="ctr">
              <a:buNone/>
            </a:pPr>
            <a:r>
              <a:rPr lang="en-US" sz="2400" b="1" dirty="0">
                <a:latin typeface="American Typewriter" panose="02090604020004020304" pitchFamily="18" charset="77"/>
              </a:rPr>
              <a:t>vagrant </a:t>
            </a:r>
            <a:r>
              <a:rPr lang="en-US" sz="2400" b="1" dirty="0" err="1">
                <a:latin typeface="American Typewriter" panose="02090604020004020304" pitchFamily="18" charset="77"/>
              </a:rPr>
              <a:t>init</a:t>
            </a:r>
            <a:endParaRPr lang="en-US" sz="2400" b="1" dirty="0">
              <a:latin typeface="American Typewriter" panose="02090604020004020304" pitchFamily="18" charset="77"/>
            </a:endParaRPr>
          </a:p>
          <a:p>
            <a:pPr marL="0" indent="0">
              <a:buNone/>
            </a:pPr>
            <a:endParaRPr lang="en-US" dirty="0"/>
          </a:p>
        </p:txBody>
      </p:sp>
      <p:pic>
        <p:nvPicPr>
          <p:cNvPr id="4" name="Picture 3">
            <a:extLst>
              <a:ext uri="{FF2B5EF4-FFF2-40B4-BE49-F238E27FC236}">
                <a16:creationId xmlns:a16="http://schemas.microsoft.com/office/drawing/2014/main" id="{E133650E-90B7-1A41-A439-ADDAAF00E02F}"/>
              </a:ext>
            </a:extLst>
          </p:cNvPr>
          <p:cNvPicPr>
            <a:picLocks noChangeAspect="1"/>
          </p:cNvPicPr>
          <p:nvPr/>
        </p:nvPicPr>
        <p:blipFill>
          <a:blip r:embed="rId2"/>
          <a:stretch>
            <a:fillRect/>
          </a:stretch>
        </p:blipFill>
        <p:spPr>
          <a:xfrm>
            <a:off x="8196613" y="783318"/>
            <a:ext cx="1262241" cy="1655082"/>
          </a:xfrm>
          <a:prstGeom prst="rect">
            <a:avLst/>
          </a:prstGeom>
        </p:spPr>
      </p:pic>
    </p:spTree>
    <p:extLst>
      <p:ext uri="{BB962C8B-B14F-4D97-AF65-F5344CB8AC3E}">
        <p14:creationId xmlns:p14="http://schemas.microsoft.com/office/powerpoint/2010/main" val="2503818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495F6-7136-7247-A02F-A23C281EF739}"/>
              </a:ext>
            </a:extLst>
          </p:cNvPr>
          <p:cNvSpPr>
            <a:spLocks noGrp="1"/>
          </p:cNvSpPr>
          <p:nvPr>
            <p:ph type="title"/>
          </p:nvPr>
        </p:nvSpPr>
        <p:spPr/>
        <p:txBody>
          <a:bodyPr/>
          <a:lstStyle/>
          <a:p>
            <a:r>
              <a:rPr lang="en-US" dirty="0"/>
              <a:t>So what just happened?</a:t>
            </a:r>
          </a:p>
        </p:txBody>
      </p:sp>
      <p:sp>
        <p:nvSpPr>
          <p:cNvPr id="3" name="Content Placeholder 2">
            <a:extLst>
              <a:ext uri="{FF2B5EF4-FFF2-40B4-BE49-F238E27FC236}">
                <a16:creationId xmlns:a16="http://schemas.microsoft.com/office/drawing/2014/main" id="{2DC96814-8ABC-7848-901C-CEF026049090}"/>
              </a:ext>
            </a:extLst>
          </p:cNvPr>
          <p:cNvSpPr>
            <a:spLocks noGrp="1"/>
          </p:cNvSpPr>
          <p:nvPr>
            <p:ph idx="1"/>
          </p:nvPr>
        </p:nvSpPr>
        <p:spPr/>
        <p:txBody>
          <a:bodyPr>
            <a:normAutofit/>
          </a:bodyPr>
          <a:lstStyle/>
          <a:p>
            <a:r>
              <a:rPr lang="en-US" sz="2400" dirty="0"/>
              <a:t>So basically you should have seen two things appear in your directory when you typed in </a:t>
            </a:r>
            <a:r>
              <a:rPr lang="en-US" sz="2400" b="1" dirty="0"/>
              <a:t>vagrant </a:t>
            </a:r>
            <a:r>
              <a:rPr lang="en-US" sz="2400" b="1" dirty="0" err="1"/>
              <a:t>init</a:t>
            </a:r>
            <a:r>
              <a:rPr lang="en-US" sz="2400" dirty="0"/>
              <a:t>:</a:t>
            </a:r>
          </a:p>
          <a:p>
            <a:pPr lvl="1"/>
            <a:r>
              <a:rPr lang="en-US" sz="2400" dirty="0"/>
              <a:t>A </a:t>
            </a:r>
            <a:r>
              <a:rPr lang="en-US" sz="2400" dirty="0" err="1"/>
              <a:t>Vagrantfile</a:t>
            </a:r>
            <a:r>
              <a:rPr lang="en-US" sz="2400" dirty="0"/>
              <a:t> appeared and</a:t>
            </a:r>
          </a:p>
          <a:p>
            <a:pPr lvl="1"/>
            <a:r>
              <a:rPr lang="en-US" sz="2400" dirty="0"/>
              <a:t>A </a:t>
            </a:r>
            <a:r>
              <a:rPr lang="en-US" sz="2400" b="1" dirty="0"/>
              <a:t>.vagrant</a:t>
            </a:r>
            <a:r>
              <a:rPr lang="en-US" sz="2400" dirty="0"/>
              <a:t>/ directory appeared (hidden because of the “.” in front</a:t>
            </a:r>
          </a:p>
          <a:p>
            <a:r>
              <a:rPr lang="en-US" sz="2600" dirty="0"/>
              <a:t>When we want to create or destroy a Vagrant directory we should delete both of these entries</a:t>
            </a:r>
          </a:p>
        </p:txBody>
      </p:sp>
      <p:pic>
        <p:nvPicPr>
          <p:cNvPr id="4" name="Picture 3">
            <a:extLst>
              <a:ext uri="{FF2B5EF4-FFF2-40B4-BE49-F238E27FC236}">
                <a16:creationId xmlns:a16="http://schemas.microsoft.com/office/drawing/2014/main" id="{F9532DC2-266D-7F4E-9F7A-6FAA78F6A1EE}"/>
              </a:ext>
            </a:extLst>
          </p:cNvPr>
          <p:cNvPicPr>
            <a:picLocks noChangeAspect="1"/>
          </p:cNvPicPr>
          <p:nvPr/>
        </p:nvPicPr>
        <p:blipFill>
          <a:blip r:embed="rId2"/>
          <a:stretch>
            <a:fillRect/>
          </a:stretch>
        </p:blipFill>
        <p:spPr>
          <a:xfrm>
            <a:off x="8177705" y="702156"/>
            <a:ext cx="1851858" cy="1851858"/>
          </a:xfrm>
          <a:prstGeom prst="rect">
            <a:avLst/>
          </a:prstGeom>
        </p:spPr>
      </p:pic>
    </p:spTree>
    <p:extLst>
      <p:ext uri="{BB962C8B-B14F-4D97-AF65-F5344CB8AC3E}">
        <p14:creationId xmlns:p14="http://schemas.microsoft.com/office/powerpoint/2010/main" val="1731632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D594D-7F07-0949-A2DB-92164D87FD7C}"/>
              </a:ext>
            </a:extLst>
          </p:cNvPr>
          <p:cNvSpPr>
            <a:spLocks noGrp="1"/>
          </p:cNvSpPr>
          <p:nvPr>
            <p:ph type="title"/>
          </p:nvPr>
        </p:nvSpPr>
        <p:spPr/>
        <p:txBody>
          <a:bodyPr/>
          <a:lstStyle/>
          <a:p>
            <a:r>
              <a:rPr lang="en-US" dirty="0" err="1"/>
              <a:t>Vagrantfile</a:t>
            </a:r>
            <a:r>
              <a:rPr lang="en-US" dirty="0"/>
              <a:t> intro (continued)</a:t>
            </a:r>
          </a:p>
        </p:txBody>
      </p:sp>
      <p:sp>
        <p:nvSpPr>
          <p:cNvPr id="3" name="Content Placeholder 2">
            <a:extLst>
              <a:ext uri="{FF2B5EF4-FFF2-40B4-BE49-F238E27FC236}">
                <a16:creationId xmlns:a16="http://schemas.microsoft.com/office/drawing/2014/main" id="{DA04BF7B-F095-454F-BD66-21A08C079314}"/>
              </a:ext>
            </a:extLst>
          </p:cNvPr>
          <p:cNvSpPr>
            <a:spLocks noGrp="1"/>
          </p:cNvSpPr>
          <p:nvPr>
            <p:ph idx="1"/>
          </p:nvPr>
        </p:nvSpPr>
        <p:spPr>
          <a:xfrm>
            <a:off x="717827" y="2271516"/>
            <a:ext cx="11029615" cy="3634486"/>
          </a:xfrm>
        </p:spPr>
        <p:txBody>
          <a:bodyPr/>
          <a:lstStyle/>
          <a:p>
            <a:r>
              <a:rPr lang="en-US" sz="2400" dirty="0"/>
              <a:t>The </a:t>
            </a:r>
            <a:r>
              <a:rPr lang="en-US" sz="2400" b="1" dirty="0"/>
              <a:t>third</a:t>
            </a:r>
            <a:r>
              <a:rPr lang="en-US" sz="2400" dirty="0"/>
              <a:t> step is to go INTO your </a:t>
            </a:r>
            <a:r>
              <a:rPr lang="en-US" sz="2400" dirty="0" err="1"/>
              <a:t>Vagrantfile</a:t>
            </a:r>
            <a:r>
              <a:rPr lang="en-US" sz="2400" dirty="0"/>
              <a:t> and edit it to what you would like</a:t>
            </a:r>
          </a:p>
          <a:p>
            <a:r>
              <a:rPr lang="en-US" sz="2400" dirty="0"/>
              <a:t>This means:</a:t>
            </a:r>
          </a:p>
          <a:p>
            <a:pPr lvl="1"/>
            <a:r>
              <a:rPr lang="en-US" sz="2200" dirty="0"/>
              <a:t>Open up the file finder</a:t>
            </a:r>
          </a:p>
          <a:p>
            <a:pPr lvl="1"/>
            <a:r>
              <a:rPr lang="en-US" sz="2200" dirty="0"/>
              <a:t>Navigate to your new directory</a:t>
            </a:r>
          </a:p>
          <a:p>
            <a:pPr lvl="1"/>
            <a:r>
              <a:rPr lang="en-US" sz="2200" dirty="0"/>
              <a:t>Highlight the </a:t>
            </a:r>
            <a:r>
              <a:rPr lang="en-US" sz="2200" dirty="0" err="1"/>
              <a:t>Vagrantfile</a:t>
            </a:r>
            <a:r>
              <a:rPr lang="en-US" sz="2200" dirty="0"/>
              <a:t> and</a:t>
            </a:r>
          </a:p>
          <a:p>
            <a:pPr lvl="1"/>
            <a:r>
              <a:rPr lang="en-US" sz="2200" dirty="0"/>
              <a:t>OPEN WITH Notepad</a:t>
            </a:r>
          </a:p>
          <a:p>
            <a:pPr marL="0" indent="0">
              <a:buNone/>
            </a:pPr>
            <a:endParaRPr lang="en-US" dirty="0"/>
          </a:p>
        </p:txBody>
      </p:sp>
      <p:pic>
        <p:nvPicPr>
          <p:cNvPr id="4" name="Picture 3">
            <a:extLst>
              <a:ext uri="{FF2B5EF4-FFF2-40B4-BE49-F238E27FC236}">
                <a16:creationId xmlns:a16="http://schemas.microsoft.com/office/drawing/2014/main" id="{240E6F60-A55E-8E4D-9BD0-714372665A9A}"/>
              </a:ext>
            </a:extLst>
          </p:cNvPr>
          <p:cNvPicPr>
            <a:picLocks noChangeAspect="1"/>
          </p:cNvPicPr>
          <p:nvPr/>
        </p:nvPicPr>
        <p:blipFill>
          <a:blip r:embed="rId2"/>
          <a:stretch>
            <a:fillRect/>
          </a:stretch>
        </p:blipFill>
        <p:spPr>
          <a:xfrm>
            <a:off x="6096000" y="3212693"/>
            <a:ext cx="4014954" cy="3073949"/>
          </a:xfrm>
          <a:prstGeom prst="rect">
            <a:avLst/>
          </a:prstGeom>
        </p:spPr>
      </p:pic>
      <p:pic>
        <p:nvPicPr>
          <p:cNvPr id="5" name="Picture 4">
            <a:extLst>
              <a:ext uri="{FF2B5EF4-FFF2-40B4-BE49-F238E27FC236}">
                <a16:creationId xmlns:a16="http://schemas.microsoft.com/office/drawing/2014/main" id="{8B284525-A414-6B42-8C1A-8A1689AC9D0E}"/>
              </a:ext>
            </a:extLst>
          </p:cNvPr>
          <p:cNvPicPr>
            <a:picLocks noChangeAspect="1"/>
          </p:cNvPicPr>
          <p:nvPr/>
        </p:nvPicPr>
        <p:blipFill>
          <a:blip r:embed="rId3"/>
          <a:stretch>
            <a:fillRect/>
          </a:stretch>
        </p:blipFill>
        <p:spPr>
          <a:xfrm>
            <a:off x="7994213" y="931666"/>
            <a:ext cx="1346465" cy="1188720"/>
          </a:xfrm>
          <a:prstGeom prst="rect">
            <a:avLst/>
          </a:prstGeom>
        </p:spPr>
      </p:pic>
    </p:spTree>
    <p:extLst>
      <p:ext uri="{BB962C8B-B14F-4D97-AF65-F5344CB8AC3E}">
        <p14:creationId xmlns:p14="http://schemas.microsoft.com/office/powerpoint/2010/main" val="2965671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FCA3C-9106-CC4D-8D15-A696D4D97EBD}"/>
              </a:ext>
            </a:extLst>
          </p:cNvPr>
          <p:cNvSpPr>
            <a:spLocks noGrp="1"/>
          </p:cNvSpPr>
          <p:nvPr>
            <p:ph type="title"/>
          </p:nvPr>
        </p:nvSpPr>
        <p:spPr/>
        <p:txBody>
          <a:bodyPr/>
          <a:lstStyle/>
          <a:p>
            <a:r>
              <a:rPr lang="en-US" dirty="0" err="1"/>
              <a:t>Vagrantfile</a:t>
            </a:r>
            <a:r>
              <a:rPr lang="en-US" dirty="0"/>
              <a:t> intro (continued)</a:t>
            </a:r>
          </a:p>
        </p:txBody>
      </p:sp>
      <p:sp>
        <p:nvSpPr>
          <p:cNvPr id="3" name="Content Placeholder 2">
            <a:extLst>
              <a:ext uri="{FF2B5EF4-FFF2-40B4-BE49-F238E27FC236}">
                <a16:creationId xmlns:a16="http://schemas.microsoft.com/office/drawing/2014/main" id="{9C1FB0EB-2CCB-4B43-B3DD-E311A7C25C9B}"/>
              </a:ext>
            </a:extLst>
          </p:cNvPr>
          <p:cNvSpPr>
            <a:spLocks noGrp="1"/>
          </p:cNvSpPr>
          <p:nvPr>
            <p:ph idx="1"/>
          </p:nvPr>
        </p:nvSpPr>
        <p:spPr>
          <a:xfrm>
            <a:off x="581192" y="2340863"/>
            <a:ext cx="11421622" cy="4217591"/>
          </a:xfrm>
        </p:spPr>
        <p:txBody>
          <a:bodyPr>
            <a:normAutofit lnSpcReduction="10000"/>
          </a:bodyPr>
          <a:lstStyle/>
          <a:p>
            <a:r>
              <a:rPr lang="en-US" sz="2400" dirty="0"/>
              <a:t>SO- in this </a:t>
            </a:r>
            <a:r>
              <a:rPr lang="en-US" sz="2400" dirty="0" err="1"/>
              <a:t>Vagrantfile</a:t>
            </a:r>
            <a:r>
              <a:rPr lang="en-US" sz="2400" dirty="0"/>
              <a:t> the first thing that we notice is that it starts with THIS line:</a:t>
            </a:r>
          </a:p>
          <a:p>
            <a:pPr marL="0" indent="0">
              <a:buNone/>
            </a:pPr>
            <a:endParaRPr lang="en-US" sz="2200" dirty="0">
              <a:latin typeface="American Typewriter" panose="02090604020004020304" pitchFamily="18" charset="77"/>
            </a:endParaRPr>
          </a:p>
          <a:p>
            <a:pPr marL="0" indent="0">
              <a:buNone/>
            </a:pPr>
            <a:r>
              <a:rPr lang="en-US" sz="2200" dirty="0" err="1">
                <a:solidFill>
                  <a:srgbClr val="002060"/>
                </a:solidFill>
                <a:latin typeface="American Typewriter" panose="02090604020004020304" pitchFamily="18" charset="77"/>
              </a:rPr>
              <a:t>Vagrant.</a:t>
            </a:r>
            <a:r>
              <a:rPr lang="en-US" sz="2200" b="1" dirty="0" err="1">
                <a:solidFill>
                  <a:srgbClr val="002060"/>
                </a:solidFill>
                <a:latin typeface="American Typewriter" panose="02090604020004020304" pitchFamily="18" charset="77"/>
              </a:rPr>
              <a:t>configure</a:t>
            </a:r>
            <a:r>
              <a:rPr lang="en-US" sz="2200" dirty="0">
                <a:solidFill>
                  <a:srgbClr val="002060"/>
                </a:solidFill>
                <a:latin typeface="American Typewriter" panose="02090604020004020304" pitchFamily="18" charset="77"/>
              </a:rPr>
              <a:t>("2") </a:t>
            </a:r>
            <a:r>
              <a:rPr lang="en-US" sz="2200" b="1" dirty="0">
                <a:solidFill>
                  <a:srgbClr val="002060"/>
                </a:solidFill>
                <a:latin typeface="American Typewriter" panose="02090604020004020304" pitchFamily="18" charset="77"/>
              </a:rPr>
              <a:t>do</a:t>
            </a:r>
            <a:r>
              <a:rPr lang="en-US" sz="2200" dirty="0">
                <a:solidFill>
                  <a:srgbClr val="002060"/>
                </a:solidFill>
                <a:latin typeface="American Typewriter" panose="02090604020004020304" pitchFamily="18" charset="77"/>
              </a:rPr>
              <a:t> </a:t>
            </a:r>
            <a:r>
              <a:rPr lang="en-US" sz="2200" b="1" dirty="0">
                <a:solidFill>
                  <a:srgbClr val="002060"/>
                </a:solidFill>
                <a:latin typeface="American Typewriter" panose="02090604020004020304" pitchFamily="18" charset="77"/>
              </a:rPr>
              <a:t>|</a:t>
            </a:r>
            <a:r>
              <a:rPr lang="en-US" sz="2200" dirty="0">
                <a:solidFill>
                  <a:srgbClr val="002060"/>
                </a:solidFill>
                <a:latin typeface="American Typewriter" panose="02090604020004020304" pitchFamily="18" charset="77"/>
              </a:rPr>
              <a:t>config</a:t>
            </a:r>
            <a:r>
              <a:rPr lang="en-US" sz="2200" b="1" dirty="0">
                <a:solidFill>
                  <a:srgbClr val="002060"/>
                </a:solidFill>
                <a:latin typeface="American Typewriter" panose="02090604020004020304" pitchFamily="18" charset="77"/>
              </a:rPr>
              <a:t>|</a:t>
            </a:r>
            <a:r>
              <a:rPr lang="en-US" sz="2200" dirty="0">
                <a:solidFill>
                  <a:srgbClr val="002060"/>
                </a:solidFill>
                <a:latin typeface="American Typewriter" panose="02090604020004020304" pitchFamily="18" charset="77"/>
              </a:rPr>
              <a:t> </a:t>
            </a:r>
          </a:p>
          <a:p>
            <a:pPr marL="0" indent="0">
              <a:buNone/>
            </a:pPr>
            <a:r>
              <a:rPr lang="en-US" sz="2200" dirty="0">
                <a:solidFill>
                  <a:srgbClr val="002060"/>
                </a:solidFill>
                <a:latin typeface="American Typewriter" panose="02090604020004020304" pitchFamily="18" charset="77"/>
              </a:rPr>
              <a:t>	# ... </a:t>
            </a:r>
          </a:p>
          <a:p>
            <a:pPr marL="0" indent="0">
              <a:buNone/>
            </a:pPr>
            <a:r>
              <a:rPr lang="en-US" sz="2200" b="1" dirty="0">
                <a:solidFill>
                  <a:srgbClr val="002060"/>
                </a:solidFill>
                <a:latin typeface="American Typewriter" panose="02090604020004020304" pitchFamily="18" charset="77"/>
              </a:rPr>
              <a:t>end</a:t>
            </a:r>
          </a:p>
          <a:p>
            <a:pPr marL="0" indent="0">
              <a:buNone/>
            </a:pPr>
            <a:endParaRPr lang="en-US" sz="2400" dirty="0">
              <a:solidFill>
                <a:srgbClr val="002060"/>
              </a:solidFill>
              <a:latin typeface="American Typewriter" panose="02090604020004020304" pitchFamily="18" charset="77"/>
            </a:endParaRPr>
          </a:p>
          <a:p>
            <a:r>
              <a:rPr lang="en-US" sz="2400" dirty="0">
                <a:solidFill>
                  <a:schemeClr val="tx1"/>
                </a:solidFill>
              </a:rPr>
              <a:t>So what does this mean? Basically </a:t>
            </a:r>
          </a:p>
          <a:p>
            <a:pPr lvl="1"/>
            <a:r>
              <a:rPr lang="en-US" sz="2200" dirty="0">
                <a:solidFill>
                  <a:schemeClr val="tx1"/>
                </a:solidFill>
              </a:rPr>
              <a:t>“2” is the version </a:t>
            </a:r>
          </a:p>
          <a:p>
            <a:pPr lvl="1"/>
            <a:r>
              <a:rPr lang="en-US" sz="2200" dirty="0">
                <a:solidFill>
                  <a:schemeClr val="tx1"/>
                </a:solidFill>
              </a:rPr>
              <a:t>and the |do| is a bit like starting a loop…in other words “</a:t>
            </a:r>
            <a:r>
              <a:rPr lang="en-US" sz="2200" i="1" dirty="0">
                <a:solidFill>
                  <a:schemeClr val="tx1"/>
                </a:solidFill>
              </a:rPr>
              <a:t>please DO everything that follows!”</a:t>
            </a:r>
            <a:endParaRPr lang="en-US" sz="2200" dirty="0">
              <a:solidFill>
                <a:schemeClr val="tx1"/>
              </a:solidFill>
            </a:endParaRPr>
          </a:p>
        </p:txBody>
      </p:sp>
      <p:sp>
        <p:nvSpPr>
          <p:cNvPr id="4" name="Rectangle 3">
            <a:extLst>
              <a:ext uri="{FF2B5EF4-FFF2-40B4-BE49-F238E27FC236}">
                <a16:creationId xmlns:a16="http://schemas.microsoft.com/office/drawing/2014/main" id="{F7DFF553-ED8E-564F-9718-59EAEE3C1AB6}"/>
              </a:ext>
            </a:extLst>
          </p:cNvPr>
          <p:cNvSpPr/>
          <p:nvPr/>
        </p:nvSpPr>
        <p:spPr>
          <a:xfrm>
            <a:off x="3048000" y="3105835"/>
            <a:ext cx="6096000" cy="646331"/>
          </a:xfrm>
          <a:prstGeom prst="rect">
            <a:avLst/>
          </a:prstGeom>
        </p:spPr>
        <p:txBody>
          <a:bodyPr>
            <a:spAutoFit/>
          </a:bodyPr>
          <a:lstStyle/>
          <a:p>
            <a:br>
              <a:rPr lang="en-US" dirty="0"/>
            </a:br>
            <a:endParaRPr lang="en-US" dirty="0"/>
          </a:p>
        </p:txBody>
      </p:sp>
      <p:pic>
        <p:nvPicPr>
          <p:cNvPr id="5" name="Picture 4">
            <a:extLst>
              <a:ext uri="{FF2B5EF4-FFF2-40B4-BE49-F238E27FC236}">
                <a16:creationId xmlns:a16="http://schemas.microsoft.com/office/drawing/2014/main" id="{12294334-EC52-B54C-8E60-2EA31547328B}"/>
              </a:ext>
            </a:extLst>
          </p:cNvPr>
          <p:cNvPicPr>
            <a:picLocks noChangeAspect="1"/>
          </p:cNvPicPr>
          <p:nvPr/>
        </p:nvPicPr>
        <p:blipFill>
          <a:blip r:embed="rId2"/>
          <a:stretch>
            <a:fillRect/>
          </a:stretch>
        </p:blipFill>
        <p:spPr>
          <a:xfrm>
            <a:off x="8108950" y="702156"/>
            <a:ext cx="2187760" cy="1638708"/>
          </a:xfrm>
          <a:prstGeom prst="rect">
            <a:avLst/>
          </a:prstGeom>
        </p:spPr>
      </p:pic>
    </p:spTree>
    <p:extLst>
      <p:ext uri="{BB962C8B-B14F-4D97-AF65-F5344CB8AC3E}">
        <p14:creationId xmlns:p14="http://schemas.microsoft.com/office/powerpoint/2010/main" val="2377740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98856-4469-284D-B651-E8761CDAF917}"/>
              </a:ext>
            </a:extLst>
          </p:cNvPr>
          <p:cNvSpPr>
            <a:spLocks noGrp="1"/>
          </p:cNvSpPr>
          <p:nvPr>
            <p:ph type="title"/>
          </p:nvPr>
        </p:nvSpPr>
        <p:spPr/>
        <p:txBody>
          <a:bodyPr/>
          <a:lstStyle/>
          <a:p>
            <a:r>
              <a:rPr lang="en-US" dirty="0" err="1"/>
              <a:t>Vagrantfile</a:t>
            </a:r>
            <a:r>
              <a:rPr lang="en-US" dirty="0"/>
              <a:t> commands (continued)</a:t>
            </a:r>
          </a:p>
        </p:txBody>
      </p:sp>
      <p:sp>
        <p:nvSpPr>
          <p:cNvPr id="3" name="Content Placeholder 2">
            <a:extLst>
              <a:ext uri="{FF2B5EF4-FFF2-40B4-BE49-F238E27FC236}">
                <a16:creationId xmlns:a16="http://schemas.microsoft.com/office/drawing/2014/main" id="{6F10E366-8D27-FB46-A117-DDADB075E986}"/>
              </a:ext>
            </a:extLst>
          </p:cNvPr>
          <p:cNvSpPr>
            <a:spLocks noGrp="1"/>
          </p:cNvSpPr>
          <p:nvPr>
            <p:ph idx="1"/>
          </p:nvPr>
        </p:nvSpPr>
        <p:spPr>
          <a:xfrm>
            <a:off x="581192" y="2971484"/>
            <a:ext cx="11029615" cy="3634486"/>
          </a:xfrm>
        </p:spPr>
        <p:txBody>
          <a:bodyPr/>
          <a:lstStyle/>
          <a:p>
            <a:r>
              <a:rPr lang="en-US" sz="2800" dirty="0"/>
              <a:t>Now- we can see that there is a large section of text commented out that follows the configure line. This is useful for helping beginners to understand what is happening in the </a:t>
            </a:r>
            <a:r>
              <a:rPr lang="en-US" sz="2800" dirty="0" err="1"/>
              <a:t>Vagrantfile</a:t>
            </a:r>
            <a:r>
              <a:rPr lang="en-US" sz="2800" dirty="0"/>
              <a:t> but is </a:t>
            </a:r>
            <a:r>
              <a:rPr lang="en-US" sz="2800" i="1" dirty="0"/>
              <a:t>not strictly necessary</a:t>
            </a:r>
            <a:r>
              <a:rPr lang="en-US" sz="2800" dirty="0"/>
              <a:t>. </a:t>
            </a:r>
          </a:p>
          <a:p>
            <a:r>
              <a:rPr lang="en-US" sz="2800" dirty="0"/>
              <a:t>Read through the comments and then delete them IF YOU WISH (personally…I find less cluttered code easier but this is a 100% personal preference!)</a:t>
            </a:r>
          </a:p>
          <a:p>
            <a:endParaRPr lang="en-US" dirty="0"/>
          </a:p>
        </p:txBody>
      </p:sp>
      <p:pic>
        <p:nvPicPr>
          <p:cNvPr id="4" name="Picture 3">
            <a:extLst>
              <a:ext uri="{FF2B5EF4-FFF2-40B4-BE49-F238E27FC236}">
                <a16:creationId xmlns:a16="http://schemas.microsoft.com/office/drawing/2014/main" id="{3FCE7203-BF19-B443-AFDA-F085298C16ED}"/>
              </a:ext>
            </a:extLst>
          </p:cNvPr>
          <p:cNvPicPr>
            <a:picLocks noChangeAspect="1"/>
          </p:cNvPicPr>
          <p:nvPr/>
        </p:nvPicPr>
        <p:blipFill>
          <a:blip r:embed="rId2"/>
          <a:stretch>
            <a:fillRect/>
          </a:stretch>
        </p:blipFill>
        <p:spPr>
          <a:xfrm>
            <a:off x="8377402" y="702156"/>
            <a:ext cx="1999003" cy="1999003"/>
          </a:xfrm>
          <a:prstGeom prst="rect">
            <a:avLst/>
          </a:prstGeom>
        </p:spPr>
      </p:pic>
    </p:spTree>
    <p:extLst>
      <p:ext uri="{BB962C8B-B14F-4D97-AF65-F5344CB8AC3E}">
        <p14:creationId xmlns:p14="http://schemas.microsoft.com/office/powerpoint/2010/main" val="3536268698"/>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42541"/>
      </a:dk2>
      <a:lt2>
        <a:srgbClr val="E2E3E8"/>
      </a:lt2>
      <a:accent1>
        <a:srgbClr val="B79E2C"/>
      </a:accent1>
      <a:accent2>
        <a:srgbClr val="C96623"/>
      </a:accent2>
      <a:accent3>
        <a:srgbClr val="DB3538"/>
      </a:accent3>
      <a:accent4>
        <a:srgbClr val="C9236B"/>
      </a:accent4>
      <a:accent5>
        <a:srgbClr val="DB35C2"/>
      </a:accent5>
      <a:accent6>
        <a:srgbClr val="9D23C9"/>
      </a:accent6>
      <a:hlink>
        <a:srgbClr val="BF3F96"/>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{C81443E9-0A42-3642-917D-4156670BD04C}tf10001121</Template>
  <TotalTime>13545</TotalTime>
  <Words>3067</Words>
  <Application>Microsoft Macintosh PowerPoint</Application>
  <PresentationFormat>Widescreen</PresentationFormat>
  <Paragraphs>190</Paragraphs>
  <Slides>35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American Typewriter</vt:lpstr>
      <vt:lpstr>Calibri</vt:lpstr>
      <vt:lpstr>Gill Sans MT</vt:lpstr>
      <vt:lpstr>Wingdings 2</vt:lpstr>
      <vt:lpstr>DividendVTI</vt:lpstr>
      <vt:lpstr>The vagrantfile</vt:lpstr>
      <vt:lpstr>The vagrantfile</vt:lpstr>
      <vt:lpstr>The infrastructure manager</vt:lpstr>
      <vt:lpstr>Vagrant in your file directory</vt:lpstr>
      <vt:lpstr>Vagrantfile intro (continued)</vt:lpstr>
      <vt:lpstr>So what just happened?</vt:lpstr>
      <vt:lpstr>Vagrantfile intro (continued)</vt:lpstr>
      <vt:lpstr>Vagrantfile intro (continued)</vt:lpstr>
      <vt:lpstr>Vagrantfile commands (continued)</vt:lpstr>
      <vt:lpstr>Vagrantfile: Config.vm.box</vt:lpstr>
      <vt:lpstr>Config.vm.box (continued)</vt:lpstr>
      <vt:lpstr>Config.vm.box (continued)</vt:lpstr>
      <vt:lpstr>config.vm.box_check_update</vt:lpstr>
      <vt:lpstr>config.vm.network "forwarded_port", guest: 80, host: 8080</vt:lpstr>
      <vt:lpstr>Vagrant port forwarding</vt:lpstr>
      <vt:lpstr>Vagrant port forwarding (continued)</vt:lpstr>
      <vt:lpstr>Vagrant port forwarding (continued)</vt:lpstr>
      <vt:lpstr>Port forwarding (continued)</vt:lpstr>
      <vt:lpstr>Port forwarding</vt:lpstr>
      <vt:lpstr>Config.vm.synced_folder</vt:lpstr>
      <vt:lpstr>Config.vm.synced_folder</vt:lpstr>
      <vt:lpstr>Back to provisioners and providers</vt:lpstr>
      <vt:lpstr>Config.vm.provider</vt:lpstr>
      <vt:lpstr>Config.vm.provider</vt:lpstr>
      <vt:lpstr>Config.vm.Provider</vt:lpstr>
      <vt:lpstr>Config.vm.provision</vt:lpstr>
      <vt:lpstr>Provisioners (continued)</vt:lpstr>
      <vt:lpstr>Provisioners (continued)</vt:lpstr>
      <vt:lpstr>Provisioners can do even more!</vt:lpstr>
      <vt:lpstr>Provisioners and copying files</vt:lpstr>
      <vt:lpstr>Vagrant on the command line</vt:lpstr>
      <vt:lpstr>Command line commands</vt:lpstr>
      <vt:lpstr>Vagrant init</vt:lpstr>
      <vt:lpstr>Vagrant init (continued)</vt:lpstr>
      <vt:lpstr>Confused?? Good…ask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Accelebrate Vagrant and Docker</dc:title>
  <dc:creator>Pombeiro, Fernando</dc:creator>
  <cp:lastModifiedBy>fernincornwall@gmail.com</cp:lastModifiedBy>
  <cp:revision>80</cp:revision>
  <dcterms:created xsi:type="dcterms:W3CDTF">2019-08-17T13:47:19Z</dcterms:created>
  <dcterms:modified xsi:type="dcterms:W3CDTF">2019-09-16T09:55:25Z</dcterms:modified>
</cp:coreProperties>
</file>